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Mono Medium"/>
      <p:regular r:id="rId32"/>
      <p:bold r:id="rId33"/>
      <p:italic r:id="rId34"/>
      <p:boldItalic r:id="rId35"/>
    </p:embeddedFont>
    <p:embeddedFont>
      <p:font typeface="Concert One"/>
      <p:regular r:id="rId36"/>
    </p:embeddedFont>
    <p:embeddedFont>
      <p:font typeface="Anonymous Pro"/>
      <p:regular r:id="rId37"/>
      <p:bold r:id="rId38"/>
      <p:italic r:id="rId39"/>
      <p:boldItalic r:id="rId40"/>
    </p:embeddedFont>
    <p:embeddedFont>
      <p:font typeface="Coming Soon"/>
      <p:regular r:id="rId41"/>
    </p:embeddedFon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nonymousPro-boldItalic.fntdata"/><Relationship Id="rId20" Type="http://schemas.openxmlformats.org/officeDocument/2006/relationships/slide" Target="slides/slide15.xml"/><Relationship Id="rId42" Type="http://schemas.openxmlformats.org/officeDocument/2006/relationships/font" Target="fonts/RobotoMono-regular.fntdata"/><Relationship Id="rId41" Type="http://schemas.openxmlformats.org/officeDocument/2006/relationships/font" Target="fonts/ComingSoon-regular.fntdata"/><Relationship Id="rId22" Type="http://schemas.openxmlformats.org/officeDocument/2006/relationships/slide" Target="slides/slide17.xml"/><Relationship Id="rId44" Type="http://schemas.openxmlformats.org/officeDocument/2006/relationships/font" Target="fonts/RobotoMono-italic.fntdata"/><Relationship Id="rId21" Type="http://schemas.openxmlformats.org/officeDocument/2006/relationships/slide" Target="slides/slide16.xml"/><Relationship Id="rId43" Type="http://schemas.openxmlformats.org/officeDocument/2006/relationships/font" Target="fonts/RobotoMon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MonoMedium-bold.fntdata"/><Relationship Id="rId10" Type="http://schemas.openxmlformats.org/officeDocument/2006/relationships/slide" Target="slides/slide5.xml"/><Relationship Id="rId32" Type="http://schemas.openxmlformats.org/officeDocument/2006/relationships/font" Target="fonts/RobotoMonoMedium-regular.fntdata"/><Relationship Id="rId13" Type="http://schemas.openxmlformats.org/officeDocument/2006/relationships/slide" Target="slides/slide8.xml"/><Relationship Id="rId35" Type="http://schemas.openxmlformats.org/officeDocument/2006/relationships/font" Target="fonts/RobotoMonoMedium-boldItalic.fntdata"/><Relationship Id="rId12" Type="http://schemas.openxmlformats.org/officeDocument/2006/relationships/slide" Target="slides/slide7.xml"/><Relationship Id="rId34" Type="http://schemas.openxmlformats.org/officeDocument/2006/relationships/font" Target="fonts/RobotoMonoMedium-italic.fntdata"/><Relationship Id="rId15" Type="http://schemas.openxmlformats.org/officeDocument/2006/relationships/slide" Target="slides/slide10.xml"/><Relationship Id="rId37" Type="http://schemas.openxmlformats.org/officeDocument/2006/relationships/font" Target="fonts/AnonymousPro-regular.fntdata"/><Relationship Id="rId14" Type="http://schemas.openxmlformats.org/officeDocument/2006/relationships/slide" Target="slides/slide9.xml"/><Relationship Id="rId36" Type="http://schemas.openxmlformats.org/officeDocument/2006/relationships/font" Target="fonts/ConcertOne-regular.fntdata"/><Relationship Id="rId17" Type="http://schemas.openxmlformats.org/officeDocument/2006/relationships/slide" Target="slides/slide12.xml"/><Relationship Id="rId39" Type="http://schemas.openxmlformats.org/officeDocument/2006/relationships/font" Target="fonts/AnonymousPro-italic.fntdata"/><Relationship Id="rId16" Type="http://schemas.openxmlformats.org/officeDocument/2006/relationships/slide" Target="slides/slide11.xml"/><Relationship Id="rId38" Type="http://schemas.openxmlformats.org/officeDocument/2006/relationships/font" Target="fonts/Anonymous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zmos.explorelearning.com/index.cfm?method=cResource.dspView&amp;ResourceID=43"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318b0f47c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318b0f47c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a:t>
            </a:r>
            <a:endParaRPr/>
          </a:p>
          <a:p>
            <a:pPr indent="0" lvl="0" marL="0" rtl="0" algn="l">
              <a:spcBef>
                <a:spcPts val="0"/>
              </a:spcBef>
              <a:spcAft>
                <a:spcPts val="0"/>
              </a:spcAft>
              <a:buNone/>
            </a:pPr>
            <a:r>
              <a:rPr lang="en"/>
              <a:t>The next step in preparing for an experiment is choosing the type of experiment that is best suited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318b0f47c_0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318b0f47c_0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a:t>
            </a:r>
            <a:endParaRPr/>
          </a:p>
          <a:p>
            <a:pPr indent="0" lvl="0" marL="0" rtl="0" algn="l">
              <a:spcBef>
                <a:spcPts val="0"/>
              </a:spcBef>
              <a:spcAft>
                <a:spcPts val="0"/>
              </a:spcAft>
              <a:buNone/>
            </a:pPr>
            <a:r>
              <a:rPr lang="en"/>
              <a:t>The following are the many types of experiments we can choose from before we perform the experiment. Many of these can get pretty complicated depending on how many elements (factors and blocks) are added to the experiment, and what type of research question you want to answer. </a:t>
            </a:r>
            <a:endParaRPr/>
          </a:p>
          <a:p>
            <a:pPr indent="0" lvl="0" marL="0" rtl="0" algn="l">
              <a:spcBef>
                <a:spcPts val="0"/>
              </a:spcBef>
              <a:spcAft>
                <a:spcPts val="0"/>
              </a:spcAft>
              <a:buNone/>
            </a:pPr>
            <a:r>
              <a:rPr lang="en"/>
              <a:t>It’s also worth noting the in SPRM or any design that has more than one factor, there is usually what we call an interaction between them, which essentially explains the relationship between the two factors with the response variable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most simple experiments are the RBF [1] and CB [1]; the latter is what we will be using in our study on reaction times, which involves 1 block and 1 factor.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318b0f47c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318b0f47c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our study, a complete block design, also known as CB[1], was the most appropriate because we were able to turn the nuisance variable of differing base reaction times among individuals by blocking the participants and having each participant experience each level of the treatment factor. By having each participant experience each level, variability in the overall results was decreased, as opposed to having a different individual for each condition.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318b0f47c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318b0f47c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318b0f47c_0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318b0f47c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Josh</a:t>
            </a:r>
            <a:endParaRPr>
              <a:solidFill>
                <a:schemeClr val="dk1"/>
              </a:solidFill>
            </a:endParaRPr>
          </a:p>
          <a:p>
            <a:pPr indent="0" lvl="0" marL="0" rtl="0" algn="l">
              <a:spcBef>
                <a:spcPts val="0"/>
              </a:spcBef>
              <a:spcAft>
                <a:spcPts val="0"/>
              </a:spcAft>
              <a:buNone/>
            </a:pPr>
            <a:r>
              <a:rPr lang="en">
                <a:solidFill>
                  <a:schemeClr val="dk1"/>
                </a:solidFill>
              </a:rPr>
              <a:t>When making the initial protocol for the experiment, the main focus is that it includes all the necessary elements. That it is specific enough that anyone else could follow it without any outside information, as well as including how randomization will be implemented within the experiment.</a:t>
            </a:r>
            <a:endParaRPr>
              <a:solidFill>
                <a:schemeClr val="dk1"/>
              </a:solidFill>
            </a:endParaRPr>
          </a:p>
          <a:p>
            <a:pPr indent="0" lvl="0" marL="0" rtl="0" algn="l">
              <a:spcBef>
                <a:spcPts val="0"/>
              </a:spcBef>
              <a:spcAft>
                <a:spcPts val="0"/>
              </a:spcAft>
              <a:buNone/>
            </a:pPr>
            <a:r>
              <a:t/>
            </a:r>
            <a:endParaRPr>
              <a:solidFill>
                <a:schemeClr val="dk1"/>
              </a:solidFill>
            </a:endParaRPr>
          </a:p>
          <a:p>
            <a:pPr indent="-304800" lvl="0" marL="457200" rtl="0" algn="l">
              <a:spcBef>
                <a:spcPts val="0"/>
              </a:spcBef>
              <a:spcAft>
                <a:spcPts val="0"/>
              </a:spcAft>
              <a:buClr>
                <a:srgbClr val="222222"/>
              </a:buClr>
              <a:buSzPts val="1200"/>
              <a:buFont typeface="Times New Roman"/>
              <a:buAutoNum type="arabicPeriod"/>
            </a:pPr>
            <a:r>
              <a:rPr lang="en" sz="1200">
                <a:solidFill>
                  <a:srgbClr val="222222"/>
                </a:solidFill>
                <a:latin typeface="Times New Roman"/>
                <a:ea typeface="Times New Roman"/>
                <a:cs typeface="Times New Roman"/>
                <a:sym typeface="Times New Roman"/>
              </a:rPr>
              <a:t>Take a random sample of 10 participants from class rosters.</a:t>
            </a:r>
            <a:endParaRPr sz="1200">
              <a:solidFill>
                <a:srgbClr val="222222"/>
              </a:solidFill>
              <a:latin typeface="Times New Roman"/>
              <a:ea typeface="Times New Roman"/>
              <a:cs typeface="Times New Roman"/>
              <a:sym typeface="Times New Roman"/>
            </a:endParaRPr>
          </a:p>
          <a:p>
            <a:pPr indent="-304800" lvl="0" marL="457200" rtl="0" algn="l">
              <a:spcBef>
                <a:spcPts val="0"/>
              </a:spcBef>
              <a:spcAft>
                <a:spcPts val="0"/>
              </a:spcAft>
              <a:buClr>
                <a:srgbClr val="222222"/>
              </a:buClr>
              <a:buSzPts val="1200"/>
              <a:buFont typeface="Times New Roman"/>
              <a:buAutoNum type="arabicPeriod"/>
            </a:pPr>
            <a:r>
              <a:rPr lang="en" sz="1200">
                <a:solidFill>
                  <a:srgbClr val="222222"/>
                </a:solidFill>
                <a:latin typeface="Times New Roman"/>
                <a:ea typeface="Times New Roman"/>
                <a:cs typeface="Times New Roman"/>
                <a:sym typeface="Times New Roman"/>
              </a:rPr>
              <a:t>For each participant, flip a coin to determine whether the participant performs the audio or visual test first. Repeat this process for the next factor level, then have them perform the remaining level.</a:t>
            </a:r>
            <a:endParaRPr sz="1200">
              <a:solidFill>
                <a:srgbClr val="222222"/>
              </a:solidFill>
              <a:latin typeface="Times New Roman"/>
              <a:ea typeface="Times New Roman"/>
              <a:cs typeface="Times New Roman"/>
              <a:sym typeface="Times New Roman"/>
            </a:endParaRPr>
          </a:p>
          <a:p>
            <a:pPr indent="-304800" lvl="0" marL="457200" rtl="0" algn="l">
              <a:spcBef>
                <a:spcPts val="0"/>
              </a:spcBef>
              <a:spcAft>
                <a:spcPts val="0"/>
              </a:spcAft>
              <a:buClr>
                <a:srgbClr val="222222"/>
              </a:buClr>
              <a:buSzPts val="1200"/>
              <a:buFont typeface="Times New Roman"/>
              <a:buAutoNum type="arabicPeriod"/>
            </a:pPr>
            <a:r>
              <a:rPr lang="en" sz="1200">
                <a:solidFill>
                  <a:srgbClr val="222222"/>
                </a:solidFill>
                <a:latin typeface="Times New Roman"/>
                <a:ea typeface="Times New Roman"/>
                <a:cs typeface="Times New Roman"/>
                <a:sym typeface="Times New Roman"/>
              </a:rPr>
              <a:t>Have participants perform the first reaction time test 10 times.</a:t>
            </a:r>
            <a:endParaRPr sz="1200">
              <a:solidFill>
                <a:srgbClr val="222222"/>
              </a:solidFill>
              <a:latin typeface="Times New Roman"/>
              <a:ea typeface="Times New Roman"/>
              <a:cs typeface="Times New Roman"/>
              <a:sym typeface="Times New Roman"/>
            </a:endParaRPr>
          </a:p>
          <a:p>
            <a:pPr indent="-304800" lvl="0" marL="457200" rtl="0" algn="l">
              <a:spcBef>
                <a:spcPts val="0"/>
              </a:spcBef>
              <a:spcAft>
                <a:spcPts val="0"/>
              </a:spcAft>
              <a:buClr>
                <a:srgbClr val="222222"/>
              </a:buClr>
              <a:buSzPts val="1200"/>
              <a:buFont typeface="Times New Roman"/>
              <a:buAutoNum type="arabicPeriod"/>
            </a:pPr>
            <a:r>
              <a:rPr lang="en" sz="1200">
                <a:solidFill>
                  <a:srgbClr val="222222"/>
                </a:solidFill>
                <a:latin typeface="Times New Roman"/>
                <a:ea typeface="Times New Roman"/>
                <a:cs typeface="Times New Roman"/>
                <a:sym typeface="Times New Roman"/>
              </a:rPr>
              <a:t>Calculate average and record for that participant.</a:t>
            </a:r>
            <a:endParaRPr sz="1200">
              <a:solidFill>
                <a:srgbClr val="222222"/>
              </a:solidFill>
              <a:latin typeface="Times New Roman"/>
              <a:ea typeface="Times New Roman"/>
              <a:cs typeface="Times New Roman"/>
              <a:sym typeface="Times New Roman"/>
            </a:endParaRPr>
          </a:p>
          <a:p>
            <a:pPr indent="-304800" lvl="0" marL="457200" rtl="0" algn="l">
              <a:spcBef>
                <a:spcPts val="0"/>
              </a:spcBef>
              <a:spcAft>
                <a:spcPts val="0"/>
              </a:spcAft>
              <a:buClr>
                <a:srgbClr val="222222"/>
              </a:buClr>
              <a:buSzPts val="1200"/>
              <a:buFont typeface="Times New Roman"/>
              <a:buAutoNum type="arabicPeriod"/>
            </a:pPr>
            <a:r>
              <a:rPr lang="en" sz="1200">
                <a:solidFill>
                  <a:srgbClr val="222222"/>
                </a:solidFill>
                <a:latin typeface="Times New Roman"/>
                <a:ea typeface="Times New Roman"/>
                <a:cs typeface="Times New Roman"/>
                <a:sym typeface="Times New Roman"/>
              </a:rPr>
              <a:t>Have each participant perform the second reaction time test 10 times, and record the average for each participant.</a:t>
            </a:r>
            <a:endParaRPr sz="1200">
              <a:solidFill>
                <a:srgbClr val="222222"/>
              </a:solidFill>
              <a:latin typeface="Times New Roman"/>
              <a:ea typeface="Times New Roman"/>
              <a:cs typeface="Times New Roman"/>
              <a:sym typeface="Times New Roman"/>
            </a:endParaRPr>
          </a:p>
          <a:p>
            <a:pPr indent="-304800" lvl="0" marL="457200" rtl="0" algn="l">
              <a:spcBef>
                <a:spcPts val="0"/>
              </a:spcBef>
              <a:spcAft>
                <a:spcPts val="0"/>
              </a:spcAft>
              <a:buClr>
                <a:srgbClr val="222222"/>
              </a:buClr>
              <a:buSzPts val="1200"/>
              <a:buFont typeface="Times New Roman"/>
              <a:buAutoNum type="arabicPeriod"/>
            </a:pPr>
            <a:r>
              <a:rPr lang="en" sz="1200">
                <a:solidFill>
                  <a:srgbClr val="222222"/>
                </a:solidFill>
                <a:latin typeface="Times New Roman"/>
                <a:ea typeface="Times New Roman"/>
                <a:cs typeface="Times New Roman"/>
                <a:sym typeface="Times New Roman"/>
              </a:rPr>
              <a:t>Have each participant perform the combined visual and auditory cue reaction time test 10 times and record the average for each participant.</a:t>
            </a:r>
            <a:endParaRPr sz="1200">
              <a:solidFill>
                <a:srgbClr val="22222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318b0f47c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318b0f47c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as noted previously, we split up this </a:t>
            </a:r>
            <a:r>
              <a:rPr lang="en"/>
              <a:t>powerpoint</a:t>
            </a:r>
            <a:r>
              <a:rPr lang="en"/>
              <a:t> into 2 main sections: preparing for the xperiment and </a:t>
            </a:r>
            <a:r>
              <a:rPr lang="en"/>
              <a:t>conducting our experiment.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second half of this presenting, were going to divee into actually conducting our experiment which is composed of 5 main steps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318b0f47c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318b0f47c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632594f45_1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632594f45_1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Josh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creating an experiment, running a pilot study (sort of like a test run) is beneficial because it helps to identify any unexpected issues in the initial protocol. In our study in particular, the pilot study revealed that our original method of randomization was not the most effective, and by going through the steps of the experiment to see how it would run, as well helping to further refine the protocol with the addition of specific instructions and environments for the actual experiment so that bias and variability can be reduced.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318b0f47c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318b0f47c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a:t>
            </a:r>
            <a:endParaRPr/>
          </a:p>
          <a:p>
            <a:pPr indent="0" lvl="0" marL="0" rtl="0" algn="l">
              <a:spcBef>
                <a:spcPts val="0"/>
              </a:spcBef>
              <a:spcAft>
                <a:spcPts val="0"/>
              </a:spcAft>
              <a:buNone/>
            </a:pPr>
            <a:r>
              <a:rPr lang="en"/>
              <a:t>After </a:t>
            </a:r>
            <a:r>
              <a:rPr lang="en"/>
              <a:t>conducting</a:t>
            </a:r>
            <a:r>
              <a:rPr lang="en"/>
              <a:t> the pilot study, it is </a:t>
            </a:r>
            <a:r>
              <a:rPr lang="en"/>
              <a:t>crucial it is crucial to reflect on what went well, as well as aspects of the experiment that will later need to be improved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632594f45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632594f45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important to reflect on potential limitations within your study, as well as consider ways it could be improved in the future. For our specific pilot study, we found that it ran smoothly in terms of collecting results, however, we realized that a lot of bias was introduced because external factors were not standardized. Since we did not use the same laptop for every participant and the experimenting rooms had different noise levels and brightness, there was a lot of variability in our initial results. By taking note of all these flaws in the initial protocol, we were able to have a better and more uniform set of testing conditions later 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found that the experiment ran smoothly and that we controlled for variance well through the ways in which we went about randomizing the testing order and having a uniform set of testing conditions. As for limitations,because our sample was Elon students in general there may have been more variability than if we had a sample of individuals of the same gender, age, etc.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318b0f47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318b0f47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B44141"/>
                </a:solidFill>
                <a:latin typeface="Times New Roman"/>
                <a:ea typeface="Times New Roman"/>
                <a:cs typeface="Times New Roman"/>
                <a:sym typeface="Times New Roman"/>
              </a:rPr>
              <a:t>Dylan</a:t>
            </a:r>
            <a:endParaRPr>
              <a:solidFill>
                <a:srgbClr val="B4414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a:solidFill>
                  <a:srgbClr val="B44141"/>
                </a:solidFill>
                <a:latin typeface="Times New Roman"/>
                <a:ea typeface="Times New Roman"/>
                <a:cs typeface="Times New Roman"/>
                <a:sym typeface="Times New Roman"/>
              </a:rPr>
              <a:t>Simply put, experimental design is the process of how you go about performing an experiment. In general, experimental design is important because it allows us to decide how we go about finding significant results. When conducting a study, you may add or remove certain components of your design depending on the research question. Adding multiple of these components can create more complicated (yet useful) designs, but the main components of the majority of experimental designs usually include what we call factors blocks. The factor of an experiment is our variable of interest and the blocks of an experiments are used to get rid of unwanted variability (what we will call nuisance factors). We will go into more detail later about what these components are and how to use them to setup an experiment.</a:t>
            </a:r>
            <a:endParaRPr>
              <a:solidFill>
                <a:srgbClr val="B44141"/>
              </a:solidFill>
              <a:latin typeface="Times New Roman"/>
              <a:ea typeface="Times New Roman"/>
              <a:cs typeface="Times New Roman"/>
              <a:sym typeface="Times New Roman"/>
            </a:endParaRPr>
          </a:p>
          <a:p>
            <a:pPr indent="0" lvl="0" marL="0" rtl="0" algn="l">
              <a:spcBef>
                <a:spcPts val="1600"/>
              </a:spcBef>
              <a:spcAft>
                <a:spcPts val="1600"/>
              </a:spcAft>
              <a:buClr>
                <a:srgbClr val="595959"/>
              </a:buClr>
              <a:buSzPts val="1100"/>
              <a:buFont typeface="Arial"/>
              <a:buNone/>
            </a:pPr>
            <a:r>
              <a:rPr lang="en">
                <a:solidFill>
                  <a:srgbClr val="B44141"/>
                </a:solidFill>
                <a:latin typeface="Times New Roman"/>
                <a:ea typeface="Times New Roman"/>
                <a:cs typeface="Times New Roman"/>
                <a:sym typeface="Times New Roman"/>
              </a:rPr>
              <a:t>To start off, we will use an example study we conducted on testing the reaction times of individuals based on the type of reaction qu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318b0f47c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318b0f47c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318b0f47c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318b0f47c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Josh</a:t>
            </a:r>
            <a:endParaRPr>
              <a:solidFill>
                <a:schemeClr val="dk1"/>
              </a:solidFill>
            </a:endParaRPr>
          </a:p>
          <a:p>
            <a:pPr indent="0" lvl="0" marL="0" rtl="0" algn="l">
              <a:spcBef>
                <a:spcPts val="0"/>
              </a:spcBef>
              <a:spcAft>
                <a:spcPts val="0"/>
              </a:spcAft>
              <a:buNone/>
            </a:pPr>
            <a:r>
              <a:rPr lang="en">
                <a:solidFill>
                  <a:schemeClr val="dk1"/>
                </a:solidFill>
              </a:rPr>
              <a:t>After running the pilot study, we finalized the protocol for the experiment. We implemented a new means of randomization, by having each potential order written out and then randomly assigned to participants so that each order was used twice. We also included added instructions for controlling the environment in the testing environment, by using the same computer and same settings for each participant during the experiment. Overall, our final protocol was very specific and intentionally controlled for any potential biases and had an effective method for randomizing the order in which the different levels of the factor were tested.</a:t>
            </a:r>
            <a:endParaRPr>
              <a:solidFill>
                <a:schemeClr val="dk1"/>
              </a:solidFill>
            </a:endParaRPr>
          </a:p>
          <a:p>
            <a:pPr indent="0" lvl="0" marL="0" rtl="0" algn="l">
              <a:spcBef>
                <a:spcPts val="0"/>
              </a:spcBef>
              <a:spcAft>
                <a:spcPts val="0"/>
              </a:spcAft>
              <a:buNone/>
            </a:pPr>
            <a:r>
              <a:t/>
            </a:r>
            <a:endParaRPr>
              <a:solidFill>
                <a:schemeClr val="dk1"/>
              </a:solidFill>
            </a:endParaRPr>
          </a:p>
          <a:p>
            <a:pPr indent="-304800" lvl="0" marL="457200" rtl="0" algn="just">
              <a:spcBef>
                <a:spcPts val="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Take a convenience sample of 12 college students.</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Randomly assign each participant the order of the three treatment tests and ensure that three participants are assigned to each of the order categories. This will be done by putting three of each test level orders in a bag and having each participant select one without putting their selection back in the bag. Make sure each participant is informed of their test order.</a:t>
            </a:r>
            <a:endParaRPr sz="1200">
              <a:solidFill>
                <a:srgbClr val="222222"/>
              </a:solidFill>
              <a:highlight>
                <a:srgbClr val="FFFFFF"/>
              </a:highlight>
              <a:latin typeface="Times New Roman"/>
              <a:ea typeface="Times New Roman"/>
              <a:cs typeface="Times New Roman"/>
              <a:sym typeface="Times New Roman"/>
            </a:endParaRPr>
          </a:p>
          <a:p>
            <a:pPr indent="-304800" lvl="1" marL="914400" rtl="0" algn="just">
              <a:spcBef>
                <a:spcPts val="0"/>
              </a:spcBef>
              <a:spcAft>
                <a:spcPts val="0"/>
              </a:spcAft>
              <a:buClr>
                <a:srgbClr val="222222"/>
              </a:buClr>
              <a:buSzPts val="1200"/>
              <a:buFont typeface="Times New Roman"/>
              <a:buChar char="○"/>
            </a:pPr>
            <a:r>
              <a:rPr lang="en" sz="1200">
                <a:solidFill>
                  <a:srgbClr val="222222"/>
                </a:solidFill>
                <a:highlight>
                  <a:srgbClr val="FFFFFF"/>
                </a:highlight>
                <a:latin typeface="Times New Roman"/>
                <a:ea typeface="Times New Roman"/>
                <a:cs typeface="Times New Roman"/>
                <a:sym typeface="Times New Roman"/>
              </a:rPr>
              <a:t>There are six ways to order the levels, so each of the following will be in the bag two times:</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Visual, Auditory, Combined</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Visual, Combined, Auditory</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Auditory, Visual, Combined</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Auditory, Combined, Visual</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Combined, Visual, Auditory</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Combines, Auditory, Visual</a:t>
            </a:r>
            <a:endParaRPr sz="1200">
              <a:solidFill>
                <a:srgbClr val="222222"/>
              </a:solidFill>
              <a:highlight>
                <a:srgbClr val="FFFFFF"/>
              </a:highlight>
              <a:latin typeface="Times New Roman"/>
              <a:ea typeface="Times New Roman"/>
              <a:cs typeface="Times New Roman"/>
              <a:sym typeface="Times New Roman"/>
            </a:endParaRPr>
          </a:p>
          <a:p>
            <a:pPr indent="0" lvl="0" marL="914400" rtl="0" algn="just">
              <a:spcBef>
                <a:spcPts val="0"/>
              </a:spcBef>
              <a:spcAft>
                <a:spcPts val="0"/>
              </a:spcAft>
              <a:buClr>
                <a:schemeClr val="dk1"/>
              </a:buClr>
              <a:buSzPts val="1100"/>
              <a:buFont typeface="Arial"/>
              <a:buNone/>
            </a:pPr>
            <a:r>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Have the website with the test pulled up on the laptop for the participant to take:</a:t>
            </a:r>
            <a:endParaRPr sz="1200">
              <a:solidFill>
                <a:srgbClr val="222222"/>
              </a:solidFill>
              <a:highlight>
                <a:srgbClr val="FFFFFF"/>
              </a:highlight>
              <a:latin typeface="Times New Roman"/>
              <a:ea typeface="Times New Roman"/>
              <a:cs typeface="Times New Roman"/>
              <a:sym typeface="Times New Roman"/>
            </a:endParaRPr>
          </a:p>
          <a:p>
            <a:pPr indent="-304800" lvl="1" marL="914400" rtl="0" algn="just">
              <a:spcBef>
                <a:spcPts val="0"/>
              </a:spcBef>
              <a:spcAft>
                <a:spcPts val="0"/>
              </a:spcAft>
              <a:buClr>
                <a:srgbClr val="222222"/>
              </a:buClr>
              <a:buSzPts val="1200"/>
              <a:buFont typeface="Times New Roman"/>
              <a:buChar char="○"/>
            </a:pPr>
            <a:r>
              <a:rPr lang="en" sz="1200" u="sng">
                <a:solidFill>
                  <a:srgbClr val="1155CC"/>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https://gizmos.explorelearning.com/index.cfm?method=cResource.dspView&amp;ResourceID=43</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This source will automatically time out after five minutes, so you will need to make an account in order to use this without any issues.</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Have the first participant enter an empty classroom with the experimenter and ensure all conditions are accounted for</a:t>
            </a:r>
            <a:endParaRPr sz="1200">
              <a:solidFill>
                <a:srgbClr val="222222"/>
              </a:solidFill>
              <a:highlight>
                <a:srgbClr val="FFFFFF"/>
              </a:highlight>
              <a:latin typeface="Times New Roman"/>
              <a:ea typeface="Times New Roman"/>
              <a:cs typeface="Times New Roman"/>
              <a:sym typeface="Times New Roman"/>
            </a:endParaRPr>
          </a:p>
          <a:p>
            <a:pPr indent="-304800" lvl="1" marL="914400" rtl="0" algn="just">
              <a:spcBef>
                <a:spcPts val="0"/>
              </a:spcBef>
              <a:spcAft>
                <a:spcPts val="0"/>
              </a:spcAft>
              <a:buClr>
                <a:srgbClr val="222222"/>
              </a:buClr>
              <a:buSzPts val="1200"/>
              <a:buFont typeface="Times New Roman"/>
              <a:buChar char="○"/>
            </a:pPr>
            <a:r>
              <a:rPr lang="en" sz="1200">
                <a:solidFill>
                  <a:srgbClr val="222222"/>
                </a:solidFill>
                <a:highlight>
                  <a:srgbClr val="FFFFFF"/>
                </a:highlight>
                <a:latin typeface="Times New Roman"/>
                <a:ea typeface="Times New Roman"/>
                <a:cs typeface="Times New Roman"/>
                <a:sym typeface="Times New Roman"/>
              </a:rPr>
              <a:t>Aspects to hold constant:</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Turn all lights in the room on</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Ensure the same laptop is being used with the brightness and volume turned all the way up</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Ensure there are no other people in the room to eliminate outside noise and distractions</a:t>
            </a:r>
            <a:endParaRPr sz="1200">
              <a:solidFill>
                <a:srgbClr val="222222"/>
              </a:solidFill>
              <a:highlight>
                <a:srgbClr val="FFFFFF"/>
              </a:highlight>
              <a:latin typeface="Times New Roman"/>
              <a:ea typeface="Times New Roman"/>
              <a:cs typeface="Times New Roman"/>
              <a:sym typeface="Times New Roman"/>
            </a:endParaRPr>
          </a:p>
          <a:p>
            <a:pPr indent="-304800" lvl="2" marL="1371600" rtl="0" algn="just">
              <a:spcBef>
                <a:spcPts val="0"/>
              </a:spcBef>
              <a:spcAft>
                <a:spcPts val="0"/>
              </a:spcAft>
              <a:buClr>
                <a:srgbClr val="222222"/>
              </a:buClr>
              <a:buSzPts val="1200"/>
              <a:buFont typeface="Times New Roman"/>
              <a:buAutoNum type="romanLcPeriod"/>
            </a:pPr>
            <a:r>
              <a:rPr lang="en" sz="1200">
                <a:solidFill>
                  <a:srgbClr val="222222"/>
                </a:solidFill>
                <a:highlight>
                  <a:srgbClr val="FFFFFF"/>
                </a:highlight>
                <a:latin typeface="Times New Roman"/>
                <a:ea typeface="Times New Roman"/>
                <a:cs typeface="Times New Roman"/>
                <a:sym typeface="Times New Roman"/>
              </a:rPr>
              <a:t>On the website, use these settings:</a:t>
            </a:r>
            <a:endParaRPr sz="1200">
              <a:solidFill>
                <a:srgbClr val="222222"/>
              </a:solidFill>
              <a:highlight>
                <a:srgbClr val="FFFFFF"/>
              </a:highlight>
              <a:latin typeface="Times New Roman"/>
              <a:ea typeface="Times New Roman"/>
              <a:cs typeface="Times New Roman"/>
              <a:sym typeface="Times New Roman"/>
            </a:endParaRPr>
          </a:p>
          <a:p>
            <a:pPr indent="-304800" lvl="3" marL="1828800" rtl="0" algn="just">
              <a:spcBef>
                <a:spcPts val="0"/>
              </a:spcBef>
              <a:spcAft>
                <a:spcPts val="0"/>
              </a:spcAft>
              <a:buClr>
                <a:srgbClr val="222222"/>
              </a:buClr>
              <a:buSzPts val="1200"/>
              <a:buFont typeface="Times New Roman"/>
              <a:buAutoNum type="arabicParenBoth"/>
            </a:pPr>
            <a:r>
              <a:rPr lang="en" sz="1200">
                <a:solidFill>
                  <a:srgbClr val="222222"/>
                </a:solidFill>
                <a:highlight>
                  <a:srgbClr val="FFFFFF"/>
                </a:highlight>
                <a:latin typeface="Times New Roman"/>
                <a:ea typeface="Times New Roman"/>
                <a:cs typeface="Times New Roman"/>
                <a:sym typeface="Times New Roman"/>
              </a:rPr>
              <a:t>Visual test: Sight = “red circle”</a:t>
            </a:r>
            <a:endParaRPr sz="1200">
              <a:solidFill>
                <a:srgbClr val="222222"/>
              </a:solidFill>
              <a:highlight>
                <a:srgbClr val="FFFFFF"/>
              </a:highlight>
              <a:latin typeface="Times New Roman"/>
              <a:ea typeface="Times New Roman"/>
              <a:cs typeface="Times New Roman"/>
              <a:sym typeface="Times New Roman"/>
            </a:endParaRPr>
          </a:p>
          <a:p>
            <a:pPr indent="-304800" lvl="3" marL="1828800" rtl="0" algn="just">
              <a:spcBef>
                <a:spcPts val="0"/>
              </a:spcBef>
              <a:spcAft>
                <a:spcPts val="0"/>
              </a:spcAft>
              <a:buClr>
                <a:srgbClr val="222222"/>
              </a:buClr>
              <a:buSzPts val="1200"/>
              <a:buFont typeface="Times New Roman"/>
              <a:buAutoNum type="arabicParenBoth"/>
            </a:pPr>
            <a:r>
              <a:rPr lang="en" sz="1200">
                <a:solidFill>
                  <a:srgbClr val="222222"/>
                </a:solidFill>
                <a:highlight>
                  <a:srgbClr val="FFFFFF"/>
                </a:highlight>
                <a:latin typeface="Times New Roman"/>
                <a:ea typeface="Times New Roman"/>
                <a:cs typeface="Times New Roman"/>
                <a:sym typeface="Times New Roman"/>
              </a:rPr>
              <a:t>Auditory test: Sound = “bell”</a:t>
            </a:r>
            <a:endParaRPr sz="1200">
              <a:solidFill>
                <a:srgbClr val="222222"/>
              </a:solidFill>
              <a:highlight>
                <a:srgbClr val="FFFFFF"/>
              </a:highlight>
              <a:latin typeface="Times New Roman"/>
              <a:ea typeface="Times New Roman"/>
              <a:cs typeface="Times New Roman"/>
              <a:sym typeface="Times New Roman"/>
            </a:endParaRPr>
          </a:p>
          <a:p>
            <a:pPr indent="-304800" lvl="3" marL="1828800" rtl="0" algn="just">
              <a:spcBef>
                <a:spcPts val="0"/>
              </a:spcBef>
              <a:spcAft>
                <a:spcPts val="0"/>
              </a:spcAft>
              <a:buClr>
                <a:srgbClr val="222222"/>
              </a:buClr>
              <a:buSzPts val="1200"/>
              <a:buFont typeface="Times New Roman"/>
              <a:buAutoNum type="arabicParenBoth"/>
            </a:pPr>
            <a:r>
              <a:rPr lang="en" sz="1200">
                <a:solidFill>
                  <a:srgbClr val="222222"/>
                </a:solidFill>
                <a:highlight>
                  <a:srgbClr val="FFFFFF"/>
                </a:highlight>
                <a:latin typeface="Times New Roman"/>
                <a:ea typeface="Times New Roman"/>
                <a:cs typeface="Times New Roman"/>
                <a:sym typeface="Times New Roman"/>
              </a:rPr>
              <a:t>Combined test: Sight = “red circle”, Sound = “bell”</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The experimenter will read the following instructions to make sure all participants are provided with the same information:</a:t>
            </a:r>
            <a:endParaRPr sz="1200">
              <a:solidFill>
                <a:srgbClr val="222222"/>
              </a:solidFill>
              <a:highlight>
                <a:srgbClr val="FFFFFF"/>
              </a:highlight>
              <a:latin typeface="Times New Roman"/>
              <a:ea typeface="Times New Roman"/>
              <a:cs typeface="Times New Roman"/>
              <a:sym typeface="Times New Roman"/>
            </a:endParaRPr>
          </a:p>
          <a:p>
            <a:pPr indent="-304800" lvl="1" marL="914400" rtl="0" algn="just">
              <a:spcBef>
                <a:spcPts val="0"/>
              </a:spcBef>
              <a:spcAft>
                <a:spcPts val="0"/>
              </a:spcAft>
              <a:buClr>
                <a:srgbClr val="222222"/>
              </a:buClr>
              <a:buSzPts val="1200"/>
              <a:buFont typeface="Times New Roman"/>
              <a:buChar char="○"/>
            </a:pPr>
            <a:r>
              <a:rPr lang="en" sz="1200">
                <a:solidFill>
                  <a:srgbClr val="222222"/>
                </a:solidFill>
                <a:highlight>
                  <a:srgbClr val="FFFFFF"/>
                </a:highlight>
                <a:latin typeface="Times New Roman"/>
                <a:ea typeface="Times New Roman"/>
                <a:cs typeface="Times New Roman"/>
                <a:sym typeface="Times New Roman"/>
              </a:rPr>
              <a:t>“There are three tests that will be conducted to test your reaction time: visual, auditory, and combined visual and auditory. For each reaction test, there will be 10 attempts that will be averaged. For the visual test click the touchpad in the blue area when the red circle appears. For the auditory test, click the touchpad in the blue area when a bell sound goes off. For the visual and auditory test, click the area when either a red circle appears or the bell sound goes off. This test will randomly switch ques between the red circle and bell; they will not be queued at the same time. Before you begin the first test, place your finger on the keypad to show you are ready.”</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Direct the participant to take the test.</a:t>
            </a:r>
            <a:endParaRPr sz="1200">
              <a:solidFill>
                <a:srgbClr val="222222"/>
              </a:solidFill>
              <a:highlight>
                <a:srgbClr val="FFFFFF"/>
              </a:highlight>
              <a:latin typeface="Times New Roman"/>
              <a:ea typeface="Times New Roman"/>
              <a:cs typeface="Times New Roman"/>
              <a:sym typeface="Times New Roman"/>
            </a:endParaRPr>
          </a:p>
          <a:p>
            <a:pPr indent="-304800" lvl="1" marL="914400" rtl="0" algn="just">
              <a:spcBef>
                <a:spcPts val="0"/>
              </a:spcBef>
              <a:spcAft>
                <a:spcPts val="0"/>
              </a:spcAft>
              <a:buClr>
                <a:srgbClr val="222222"/>
              </a:buClr>
              <a:buSzPts val="1200"/>
              <a:buFont typeface="Times New Roman"/>
              <a:buChar char="○"/>
            </a:pPr>
            <a:r>
              <a:rPr lang="en" sz="1200">
                <a:solidFill>
                  <a:srgbClr val="222222"/>
                </a:solidFill>
                <a:highlight>
                  <a:srgbClr val="FFFFFF"/>
                </a:highlight>
                <a:latin typeface="Times New Roman"/>
                <a:ea typeface="Times New Roman"/>
                <a:cs typeface="Times New Roman"/>
                <a:sym typeface="Times New Roman"/>
              </a:rPr>
              <a:t>They will take a total of three tests in the order they were previously given in the second step.</a:t>
            </a:r>
            <a:endParaRPr sz="1200">
              <a:solidFill>
                <a:srgbClr val="222222"/>
              </a:solidFill>
              <a:highlight>
                <a:srgbClr val="FFFFFF"/>
              </a:highlight>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200">
              <a:solidFill>
                <a:srgbClr val="222222"/>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rgbClr val="222222"/>
              </a:buClr>
              <a:buSzPts val="1200"/>
              <a:buFont typeface="Times New Roman"/>
              <a:buAutoNum type="arabicPeriod"/>
            </a:pPr>
            <a:r>
              <a:rPr lang="en" sz="1200">
                <a:solidFill>
                  <a:srgbClr val="222222"/>
                </a:solidFill>
                <a:highlight>
                  <a:srgbClr val="FFFFFF"/>
                </a:highlight>
                <a:latin typeface="Times New Roman"/>
                <a:ea typeface="Times New Roman"/>
                <a:cs typeface="Times New Roman"/>
                <a:sym typeface="Times New Roman"/>
              </a:rPr>
              <a:t>Collect the results.</a:t>
            </a:r>
            <a:endParaRPr sz="1200">
              <a:solidFill>
                <a:srgbClr val="222222"/>
              </a:solidFill>
              <a:highlight>
                <a:srgbClr val="FFFFFF"/>
              </a:highlight>
              <a:latin typeface="Times New Roman"/>
              <a:ea typeface="Times New Roman"/>
              <a:cs typeface="Times New Roman"/>
              <a:sym typeface="Times New Roman"/>
            </a:endParaRPr>
          </a:p>
          <a:p>
            <a:pPr indent="-304800" lvl="1" marL="914400" rtl="0" algn="just">
              <a:spcBef>
                <a:spcPts val="0"/>
              </a:spcBef>
              <a:spcAft>
                <a:spcPts val="0"/>
              </a:spcAft>
              <a:buClr>
                <a:srgbClr val="222222"/>
              </a:buClr>
              <a:buSzPts val="1200"/>
              <a:buFont typeface="Times New Roman"/>
              <a:buChar char="○"/>
            </a:pPr>
            <a:r>
              <a:rPr lang="en" sz="1200">
                <a:solidFill>
                  <a:srgbClr val="222222"/>
                </a:solidFill>
                <a:highlight>
                  <a:srgbClr val="FFFFFF"/>
                </a:highlight>
                <a:latin typeface="Times New Roman"/>
                <a:ea typeface="Times New Roman"/>
                <a:cs typeface="Times New Roman"/>
                <a:sym typeface="Times New Roman"/>
              </a:rPr>
              <a:t>In an excel sheet, track the participant’s name along with the order in which they took the three tests</a:t>
            </a:r>
            <a:endParaRPr sz="1200">
              <a:solidFill>
                <a:srgbClr val="222222"/>
              </a:solidFill>
              <a:highlight>
                <a:srgbClr val="FFFFFF"/>
              </a:highlight>
              <a:latin typeface="Times New Roman"/>
              <a:ea typeface="Times New Roman"/>
              <a:cs typeface="Times New Roman"/>
              <a:sym typeface="Times New Roman"/>
            </a:endParaRPr>
          </a:p>
          <a:p>
            <a:pPr indent="-304800" lvl="1" marL="914400" rtl="0" algn="just">
              <a:spcBef>
                <a:spcPts val="0"/>
              </a:spcBef>
              <a:spcAft>
                <a:spcPts val="0"/>
              </a:spcAft>
              <a:buClr>
                <a:srgbClr val="222222"/>
              </a:buClr>
              <a:buSzPts val="1200"/>
              <a:buFont typeface="Times New Roman"/>
              <a:buChar char="○"/>
            </a:pPr>
            <a:r>
              <a:rPr lang="en" sz="1200">
                <a:solidFill>
                  <a:srgbClr val="222222"/>
                </a:solidFill>
                <a:highlight>
                  <a:srgbClr val="FFFFFF"/>
                </a:highlight>
                <a:latin typeface="Times New Roman"/>
                <a:ea typeface="Times New Roman"/>
                <a:cs typeface="Times New Roman"/>
                <a:sym typeface="Times New Roman"/>
              </a:rPr>
              <a:t>Record the average score, standard deviation, and ten reaction times for each of the three tests.</a:t>
            </a:r>
            <a:endParaRPr sz="120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318b0f47c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318b0f47c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318b0f47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318b0f47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a:p>
            <a:pPr indent="0" lvl="0" marL="0" rtl="0" algn="l">
              <a:spcBef>
                <a:spcPts val="0"/>
              </a:spcBef>
              <a:spcAft>
                <a:spcPts val="0"/>
              </a:spcAft>
              <a:buNone/>
            </a:pPr>
            <a:r>
              <a:rPr lang="en"/>
              <a:t>We wont get too into detail on looking into the </a:t>
            </a:r>
            <a:r>
              <a:rPr lang="en"/>
              <a:t>actual results of the experiment, like analyzing hypotheses, but essentially after correcting the mistakes in the pilot study, make sure everything in the final protocol is up to date.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318b0f47c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318b0f47c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a:t>
            </a:r>
            <a:endParaRPr/>
          </a:p>
          <a:p>
            <a:pPr indent="0" lvl="0" marL="0" rtl="0" algn="l">
              <a:spcBef>
                <a:spcPts val="0"/>
              </a:spcBef>
              <a:spcAft>
                <a:spcPts val="0"/>
              </a:spcAft>
              <a:buNone/>
            </a:pPr>
            <a:r>
              <a:rPr lang="en"/>
              <a:t>To conclude, our last step in conducting an experiment is making a </a:t>
            </a:r>
            <a:r>
              <a:rPr lang="en"/>
              <a:t>factor</a:t>
            </a:r>
            <a:r>
              <a:rPr lang="en"/>
              <a:t> </a:t>
            </a:r>
            <a:r>
              <a:rPr lang="en"/>
              <a:t>diagram</a:t>
            </a:r>
            <a:r>
              <a:rPr lang="en"/>
              <a:t>, which may be a new term to a lot of people.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632594f4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632594f4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Generally speaking, factor diagrams are used to measure variability across multiple elements of our experiment. After collecting all of the necessary averages (for our overall grand mean, factor, and blocks) we can visually assess where our differences in variability are by subtracting them from the grand mean. Simply stated, if a a number in one of the spaces in the factor diagram is negative, it is below average, and if it is positive, it is above average.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factor diagram isn’t necessarily apart of the “conducting experiment” section of experimental design, but we wanted to note it because it breaks down how we will later assess our findings. these numbers listed in the factor diagrams will later be used for variability calculations in the ANOVA table.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632594f45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632594f45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 —</a:t>
            </a:r>
            <a:endParaRPr/>
          </a:p>
          <a:p>
            <a:pPr indent="0" lvl="0" marL="0" rtl="0" algn="l">
              <a:spcBef>
                <a:spcPts val="0"/>
              </a:spcBef>
              <a:spcAft>
                <a:spcPts val="0"/>
              </a:spcAft>
              <a:buNone/>
            </a:pPr>
            <a:r>
              <a:rPr lang="en"/>
              <a:t>So that was our presentation explaining an experimental design! We hope you were able to learn something new! Thank you!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318b0f47c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318b0f47c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a:p>
            <a:pPr indent="0" lvl="0" marL="0" rtl="0" algn="l">
              <a:spcBef>
                <a:spcPts val="0"/>
              </a:spcBef>
              <a:spcAft>
                <a:spcPts val="0"/>
              </a:spcAft>
              <a:buNone/>
            </a:pPr>
            <a:r>
              <a:rPr lang="en"/>
              <a:t>We will use this format here to explain the steps on how to plan out your own experimental design. Starting with our example study, the general research question we want to answer is how will the type of sound cue affect reaction time. The elements of the design are going to be the factor and blocks. In our example, the factor is the type of sound que and the blocks are our test subjects themselves (we w</a:t>
            </a:r>
            <a:r>
              <a:rPr lang="en"/>
              <a:t>ill explain more later). Any nuisance variables that will complement the kind of block in your experiment. The type of experiment, and finally what the initial protocol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318b0f47c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318b0f47c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318b0f47c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318b0f47c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Dylan</a:t>
            </a:r>
            <a:endParaRPr/>
          </a:p>
          <a:p>
            <a:pPr indent="0" lvl="0" marL="0" rtl="0" algn="l">
              <a:spcBef>
                <a:spcPts val="0"/>
              </a:spcBef>
              <a:spcAft>
                <a:spcPts val="0"/>
              </a:spcAft>
              <a:buClr>
                <a:schemeClr val="dk1"/>
              </a:buClr>
              <a:buSzPts val="1100"/>
              <a:buFont typeface="Arial"/>
              <a:buNone/>
            </a:pPr>
            <a:r>
              <a:rPr lang="en"/>
              <a:t>In our experiment, we wanted to see if mean reaction times were affected by different methods of stimulus. In particular, we wanted to see if auditory or visual stimuli result in faster mean reaction times among individuals.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318b0f47c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318b0f47c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a:t>
            </a:r>
            <a:endParaRPr/>
          </a:p>
          <a:p>
            <a:pPr indent="0" lvl="0" marL="0" rtl="0" algn="l">
              <a:spcBef>
                <a:spcPts val="0"/>
              </a:spcBef>
              <a:spcAft>
                <a:spcPts val="0"/>
              </a:spcAft>
              <a:buNone/>
            </a:pPr>
            <a:r>
              <a:rPr lang="en"/>
              <a:t>The next step is defining the main </a:t>
            </a:r>
            <a:r>
              <a:rPr lang="en"/>
              <a:t>elements</a:t>
            </a:r>
            <a:r>
              <a:rPr lang="en"/>
              <a:t> of your design, which will now </a:t>
            </a:r>
            <a:r>
              <a:rPr lang="en"/>
              <a:t>dive</a:t>
            </a:r>
            <a:r>
              <a:rPr lang="en"/>
              <a:t> into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318b0f47c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318b0f47c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three crucial elements to define when beginning the development stages of an experiment: blocks, factors, and levels.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block is the arrangement of experimental units into groups that are similar to one another. In our experiment, we had one block, which were the individual participants. Rather than having 12 people take the visual test, 12 people take the auditory test, and 12 more people take the combined, test, we had 12 of the same participants take all three reaction tests to remove variability. Therefore, our block is the individual participants because they are being reused in the experiment.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Next, a factor is an explanatory variable that is manipulated by the experimenter. In our case, this was the type of reaction test that the participant would participate in.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Within this factor, there were three levels, which are the different values of the factor. In our experiment, these were the three types of reaction tests we ran: the visual, auditory and combined test.</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318b0f47c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318b0f47c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318b0f47c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0318b0f47c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Dylan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Any potential source of variability other than the conditions being compared. Nuisances can distort the effects of the conditions in the experiment. By using blocking, nuisance variables can be turned into factors of the experiment.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 name="Google Shape;10;p2"/>
          <p:cNvPicPr preferRelativeResize="0"/>
          <p:nvPr/>
        </p:nvPicPr>
        <p:blipFill rotWithShape="1">
          <a:blip r:embed="rId3">
            <a:alphaModFix/>
          </a:blip>
          <a:srcRect b="61089" l="0" r="0" t="0"/>
          <a:stretch/>
        </p:blipFill>
        <p:spPr>
          <a:xfrm rot="-620881">
            <a:off x="1853551" y="40483"/>
            <a:ext cx="2068426" cy="1772790"/>
          </a:xfrm>
          <a:prstGeom prst="rect">
            <a:avLst/>
          </a:prstGeom>
          <a:noFill/>
          <a:ln>
            <a:noFill/>
          </a:ln>
        </p:spPr>
      </p:pic>
      <p:pic>
        <p:nvPicPr>
          <p:cNvPr id="11" name="Google Shape;11;p2"/>
          <p:cNvPicPr preferRelativeResize="0"/>
          <p:nvPr/>
        </p:nvPicPr>
        <p:blipFill rotWithShape="1">
          <a:blip r:embed="rId4">
            <a:alphaModFix/>
          </a:blip>
          <a:srcRect b="6838" l="0" r="1545" t="0"/>
          <a:stretch/>
        </p:blipFill>
        <p:spPr>
          <a:xfrm>
            <a:off x="1047887" y="524012"/>
            <a:ext cx="7048226" cy="4102024"/>
          </a:xfrm>
          <a:prstGeom prst="rect">
            <a:avLst/>
          </a:prstGeom>
          <a:noFill/>
          <a:ln>
            <a:noFill/>
          </a:ln>
        </p:spPr>
      </p:pic>
      <p:pic>
        <p:nvPicPr>
          <p:cNvPr id="12" name="Google Shape;12;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rotWithShape="0" algn="bl" dir="3300000" dist="19050">
              <a:srgbClr val="000000">
                <a:alpha val="34000"/>
              </a:srgbClr>
            </a:outerShdw>
          </a:effectLst>
        </p:spPr>
      </p:pic>
      <p:sp>
        <p:nvSpPr>
          <p:cNvPr id="13" name="Google Shape;13;p2"/>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p:txBody>
      </p:sp>
      <p:sp>
        <p:nvSpPr>
          <p:cNvPr id="14" name="Google Shape;14;p2"/>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6" name="Google Shape;56;p11"/>
          <p:cNvPicPr preferRelativeResize="0"/>
          <p:nvPr/>
        </p:nvPicPr>
        <p:blipFill rotWithShape="1">
          <a:blip r:embed="rId3">
            <a:alphaModFix/>
          </a:blip>
          <a:srcRect b="18300" l="0" r="8892" t="16734"/>
          <a:stretch/>
        </p:blipFill>
        <p:spPr>
          <a:xfrm rot="-5400000">
            <a:off x="4748475" y="480657"/>
            <a:ext cx="2036850" cy="846042"/>
          </a:xfrm>
          <a:prstGeom prst="rect">
            <a:avLst/>
          </a:prstGeom>
          <a:noFill/>
          <a:ln>
            <a:noFill/>
          </a:ln>
        </p:spPr>
      </p:pic>
      <p:pic>
        <p:nvPicPr>
          <p:cNvPr id="57" name="Google Shape;57;p11"/>
          <p:cNvPicPr preferRelativeResize="0"/>
          <p:nvPr/>
        </p:nvPicPr>
        <p:blipFill rotWithShape="1">
          <a:blip r:embed="rId3">
            <a:alphaModFix/>
          </a:blip>
          <a:srcRect b="18300" l="0" r="8892" t="16734"/>
          <a:stretch/>
        </p:blipFill>
        <p:spPr>
          <a:xfrm rot="-5400000">
            <a:off x="5339025" y="595407"/>
            <a:ext cx="2036850" cy="846042"/>
          </a:xfrm>
          <a:prstGeom prst="rect">
            <a:avLst/>
          </a:prstGeom>
          <a:noFill/>
          <a:ln>
            <a:noFill/>
          </a:ln>
        </p:spPr>
      </p:pic>
      <p:pic>
        <p:nvPicPr>
          <p:cNvPr id="58" name="Google Shape;58;p11"/>
          <p:cNvPicPr preferRelativeResize="0"/>
          <p:nvPr/>
        </p:nvPicPr>
        <p:blipFill rotWithShape="1">
          <a:blip r:embed="rId4">
            <a:alphaModFix/>
          </a:blip>
          <a:srcRect b="7123" l="0" r="0" t="0"/>
          <a:stretch/>
        </p:blipFill>
        <p:spPr>
          <a:xfrm>
            <a:off x="1974100" y="324738"/>
            <a:ext cx="5195775" cy="4494025"/>
          </a:xfrm>
          <a:prstGeom prst="rect">
            <a:avLst/>
          </a:prstGeom>
          <a:noFill/>
          <a:ln>
            <a:noFill/>
          </a:ln>
        </p:spPr>
      </p:pic>
      <p:sp>
        <p:nvSpPr>
          <p:cNvPr id="59" name="Google Shape;59;p11"/>
          <p:cNvSpPr txBox="1"/>
          <p:nvPr>
            <p:ph hasCustomPrompt="1" type="title"/>
          </p:nvPr>
        </p:nvSpPr>
        <p:spPr>
          <a:xfrm>
            <a:off x="2838275" y="1645347"/>
            <a:ext cx="4001700" cy="1137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7200"/>
              <a:buNone/>
              <a:defRPr b="0" sz="72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dk2"/>
              </a:buClr>
              <a:buSzPts val="1800"/>
              <a:buChar char="●"/>
              <a:defRPr>
                <a:solidFill>
                  <a:schemeClr val="dk2"/>
                </a:solidFill>
              </a:defRPr>
            </a:lvl1pPr>
            <a:lvl2pPr indent="-342900" lvl="1" marL="914400" algn="ctr">
              <a:spcBef>
                <a:spcPts val="1600"/>
              </a:spcBef>
              <a:spcAft>
                <a:spcPts val="0"/>
              </a:spcAft>
              <a:buClr>
                <a:schemeClr val="dk2"/>
              </a:buClr>
              <a:buSzPts val="1800"/>
              <a:buChar char="○"/>
              <a:defRPr sz="1800">
                <a:solidFill>
                  <a:schemeClr val="dk2"/>
                </a:solidFill>
              </a:defRPr>
            </a:lvl2pPr>
            <a:lvl3pPr indent="-342900" lvl="2" marL="1371600" algn="ctr">
              <a:spcBef>
                <a:spcPts val="1600"/>
              </a:spcBef>
              <a:spcAft>
                <a:spcPts val="0"/>
              </a:spcAft>
              <a:buClr>
                <a:schemeClr val="dk2"/>
              </a:buClr>
              <a:buSzPts val="1800"/>
              <a:buChar char="■"/>
              <a:defRPr sz="1800">
                <a:solidFill>
                  <a:schemeClr val="dk2"/>
                </a:solidFill>
              </a:defRPr>
            </a:lvl3pPr>
            <a:lvl4pPr indent="-342900" lvl="3" marL="1828800" algn="ctr">
              <a:spcBef>
                <a:spcPts val="1600"/>
              </a:spcBef>
              <a:spcAft>
                <a:spcPts val="0"/>
              </a:spcAft>
              <a:buClr>
                <a:schemeClr val="dk2"/>
              </a:buClr>
              <a:buSzPts val="1800"/>
              <a:buChar char="●"/>
              <a:defRPr sz="1800">
                <a:solidFill>
                  <a:schemeClr val="dk2"/>
                </a:solidFill>
              </a:defRPr>
            </a:lvl4pPr>
            <a:lvl5pPr indent="-342900" lvl="4" marL="2286000" algn="ctr">
              <a:spcBef>
                <a:spcPts val="1600"/>
              </a:spcBef>
              <a:spcAft>
                <a:spcPts val="0"/>
              </a:spcAft>
              <a:buClr>
                <a:schemeClr val="dk2"/>
              </a:buClr>
              <a:buSzPts val="1800"/>
              <a:buChar char="○"/>
              <a:defRPr sz="1800">
                <a:solidFill>
                  <a:schemeClr val="dk2"/>
                </a:solidFill>
              </a:defRPr>
            </a:lvl5pPr>
            <a:lvl6pPr indent="-342900" lvl="5" marL="2743200" algn="ctr">
              <a:spcBef>
                <a:spcPts val="1600"/>
              </a:spcBef>
              <a:spcAft>
                <a:spcPts val="0"/>
              </a:spcAft>
              <a:buClr>
                <a:schemeClr val="dk2"/>
              </a:buClr>
              <a:buSzPts val="1800"/>
              <a:buChar char="■"/>
              <a:defRPr sz="1800">
                <a:solidFill>
                  <a:schemeClr val="dk2"/>
                </a:solidFill>
              </a:defRPr>
            </a:lvl6pPr>
            <a:lvl7pPr indent="-342900" lvl="6" marL="3200400" algn="ctr">
              <a:spcBef>
                <a:spcPts val="1600"/>
              </a:spcBef>
              <a:spcAft>
                <a:spcPts val="0"/>
              </a:spcAft>
              <a:buClr>
                <a:schemeClr val="dk2"/>
              </a:buClr>
              <a:buSzPts val="1800"/>
              <a:buChar char="●"/>
              <a:defRPr sz="1800">
                <a:solidFill>
                  <a:schemeClr val="dk2"/>
                </a:solidFill>
              </a:defRPr>
            </a:lvl7pPr>
            <a:lvl8pPr indent="-342900" lvl="7" marL="3657600" algn="ctr">
              <a:spcBef>
                <a:spcPts val="1600"/>
              </a:spcBef>
              <a:spcAft>
                <a:spcPts val="0"/>
              </a:spcAft>
              <a:buClr>
                <a:schemeClr val="dk2"/>
              </a:buClr>
              <a:buSzPts val="1800"/>
              <a:buChar char="○"/>
              <a:defRPr sz="1800">
                <a:solidFill>
                  <a:schemeClr val="dk2"/>
                </a:solidFill>
              </a:defRPr>
            </a:lvl8pPr>
            <a:lvl9pPr indent="-342900" lvl="8" marL="4114800" algn="ctr">
              <a:spcBef>
                <a:spcPts val="1600"/>
              </a:spcBef>
              <a:spcAft>
                <a:spcPts val="1600"/>
              </a:spcAft>
              <a:buClr>
                <a:schemeClr val="dk2"/>
              </a:buClr>
              <a:buSzPts val="1800"/>
              <a:buChar char="■"/>
              <a:defRPr sz="1800">
                <a:solidFill>
                  <a:schemeClr val="dk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62"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64" name="Google Shape;64;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5" name="Google Shape;65;p13"/>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6" name="Google Shape;66;p13"/>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 name="Google Shape;67;p13"/>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68" name="Google Shape;68;p13"/>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9" name="Google Shape;69;p13"/>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0" name="Google Shape;70;p13"/>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 name="Google Shape;71;p13"/>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2" name="Google Shape;72;p13"/>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 name="Google Shape;73;p13"/>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76" name="Google Shape;76;p1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77" name="Google Shape;77;p14"/>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8" name="Google Shape;78;p14"/>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79" name="Google Shape;79;p14"/>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0" name="Google Shape;80;p14"/>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81" name="Google Shape;81;p14"/>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2" name="Google Shape;82;p14"/>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83" name="Google Shape;83;p14"/>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86" name="Google Shape;86;p15"/>
          <p:cNvPicPr preferRelativeResize="0"/>
          <p:nvPr/>
        </p:nvPicPr>
        <p:blipFill rotWithShape="1">
          <a:blip r:embed="rId3">
            <a:alphaModFix/>
          </a:blip>
          <a:srcRect b="18300" l="0" r="8892" t="16734"/>
          <a:stretch/>
        </p:blipFill>
        <p:spPr>
          <a:xfrm rot="-5400000">
            <a:off x="650175" y="465007"/>
            <a:ext cx="2036850" cy="846042"/>
          </a:xfrm>
          <a:prstGeom prst="rect">
            <a:avLst/>
          </a:prstGeom>
          <a:noFill/>
          <a:ln>
            <a:noFill/>
          </a:ln>
        </p:spPr>
      </p:pic>
      <p:pic>
        <p:nvPicPr>
          <p:cNvPr id="87" name="Google Shape;87;p15"/>
          <p:cNvPicPr preferRelativeResize="0"/>
          <p:nvPr/>
        </p:nvPicPr>
        <p:blipFill rotWithShape="1">
          <a:blip r:embed="rId3">
            <a:alphaModFix/>
          </a:blip>
          <a:srcRect b="18300" l="0" r="8892" t="16734"/>
          <a:stretch/>
        </p:blipFill>
        <p:spPr>
          <a:xfrm rot="-5400000">
            <a:off x="1262550" y="465007"/>
            <a:ext cx="2036850" cy="846042"/>
          </a:xfrm>
          <a:prstGeom prst="rect">
            <a:avLst/>
          </a:prstGeom>
          <a:noFill/>
          <a:ln>
            <a:noFill/>
          </a:ln>
        </p:spPr>
      </p:pic>
      <p:pic>
        <p:nvPicPr>
          <p:cNvPr id="88" name="Google Shape;88;p15"/>
          <p:cNvPicPr preferRelativeResize="0"/>
          <p:nvPr/>
        </p:nvPicPr>
        <p:blipFill rotWithShape="1">
          <a:blip r:embed="rId4">
            <a:alphaModFix/>
          </a:blip>
          <a:srcRect b="6838" l="0" r="1545" t="0"/>
          <a:stretch/>
        </p:blipFill>
        <p:spPr>
          <a:xfrm>
            <a:off x="384887" y="134900"/>
            <a:ext cx="8374226" cy="4873724"/>
          </a:xfrm>
          <a:prstGeom prst="rect">
            <a:avLst/>
          </a:prstGeom>
          <a:noFill/>
          <a:ln>
            <a:noFill/>
          </a:ln>
        </p:spPr>
      </p:pic>
      <p:sp>
        <p:nvSpPr>
          <p:cNvPr id="89" name="Google Shape;89;p15"/>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Anonymous Pro"/>
              <a:buNone/>
              <a:defRPr b="0" sz="160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90" name="Google Shape;90;p15"/>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Concert One"/>
              <a:buNone/>
              <a:defRPr b="1" sz="2400">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2">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93" name="Google Shape;93;p16"/>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94" name="Google Shape;94;p16"/>
          <p:cNvSpPr txBox="1"/>
          <p:nvPr>
            <p:ph type="title"/>
          </p:nvPr>
        </p:nvSpPr>
        <p:spPr>
          <a:xfrm>
            <a:off x="602672" y="2010025"/>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95" name="Google Shape;95;p16"/>
          <p:cNvSpPr txBox="1"/>
          <p:nvPr>
            <p:ph idx="1" type="subTitle"/>
          </p:nvPr>
        </p:nvSpPr>
        <p:spPr>
          <a:xfrm>
            <a:off x="839201" y="2389868"/>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96" name="Google Shape;96;p16"/>
          <p:cNvSpPr txBox="1"/>
          <p:nvPr>
            <p:ph idx="2" type="title"/>
          </p:nvPr>
        </p:nvSpPr>
        <p:spPr>
          <a:xfrm>
            <a:off x="5845528" y="201002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97" name="Google Shape;97;p16"/>
          <p:cNvSpPr txBox="1"/>
          <p:nvPr>
            <p:ph idx="3" type="subTitle"/>
          </p:nvPr>
        </p:nvSpPr>
        <p:spPr>
          <a:xfrm>
            <a:off x="5845522" y="2389875"/>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98" name="Google Shape;98;p16"/>
          <p:cNvSpPr txBox="1"/>
          <p:nvPr>
            <p:ph idx="4" type="title"/>
          </p:nvPr>
        </p:nvSpPr>
        <p:spPr>
          <a:xfrm>
            <a:off x="602672" y="3449699"/>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99" name="Google Shape;99;p16"/>
          <p:cNvSpPr txBox="1"/>
          <p:nvPr>
            <p:ph idx="5" type="subTitle"/>
          </p:nvPr>
        </p:nvSpPr>
        <p:spPr>
          <a:xfrm>
            <a:off x="839201" y="3838273"/>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00" name="Google Shape;100;p16"/>
          <p:cNvSpPr txBox="1"/>
          <p:nvPr>
            <p:ph idx="6" type="title"/>
          </p:nvPr>
        </p:nvSpPr>
        <p:spPr>
          <a:xfrm>
            <a:off x="5845528" y="344969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01" name="Google Shape;101;p16"/>
          <p:cNvSpPr txBox="1"/>
          <p:nvPr>
            <p:ph idx="7" type="subTitle"/>
          </p:nvPr>
        </p:nvSpPr>
        <p:spPr>
          <a:xfrm>
            <a:off x="5845522" y="3838276"/>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02" name="Google Shape;102;p16"/>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IG_NUMBER_1">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5" name="Google Shape;105;p17"/>
          <p:cNvPicPr preferRelativeResize="0"/>
          <p:nvPr/>
        </p:nvPicPr>
        <p:blipFill rotWithShape="1">
          <a:blip r:embed="rId3">
            <a:alphaModFix/>
          </a:blip>
          <a:srcRect b="61089" l="0" r="0" t="0"/>
          <a:stretch/>
        </p:blipFill>
        <p:spPr>
          <a:xfrm rot="635655">
            <a:off x="1848552" y="3058534"/>
            <a:ext cx="2068426" cy="1772790"/>
          </a:xfrm>
          <a:prstGeom prst="rect">
            <a:avLst/>
          </a:prstGeom>
          <a:noFill/>
          <a:ln>
            <a:noFill/>
          </a:ln>
        </p:spPr>
      </p:pic>
      <p:pic>
        <p:nvPicPr>
          <p:cNvPr id="106" name="Google Shape;106;p17"/>
          <p:cNvPicPr preferRelativeResize="0"/>
          <p:nvPr/>
        </p:nvPicPr>
        <p:blipFill rotWithShape="1">
          <a:blip r:embed="rId3">
            <a:alphaModFix/>
          </a:blip>
          <a:srcRect b="61089" l="0" r="0" t="0"/>
          <a:stretch/>
        </p:blipFill>
        <p:spPr>
          <a:xfrm rot="1903775">
            <a:off x="6763976" y="866659"/>
            <a:ext cx="2068425" cy="1772790"/>
          </a:xfrm>
          <a:prstGeom prst="rect">
            <a:avLst/>
          </a:prstGeom>
          <a:noFill/>
          <a:ln>
            <a:noFill/>
          </a:ln>
        </p:spPr>
      </p:pic>
      <p:pic>
        <p:nvPicPr>
          <p:cNvPr id="107" name="Google Shape;107;p17"/>
          <p:cNvPicPr preferRelativeResize="0"/>
          <p:nvPr/>
        </p:nvPicPr>
        <p:blipFill rotWithShape="1">
          <a:blip r:embed="rId4">
            <a:alphaModFix/>
          </a:blip>
          <a:srcRect b="6838" l="0" r="1545" t="0"/>
          <a:stretch/>
        </p:blipFill>
        <p:spPr>
          <a:xfrm>
            <a:off x="129175" y="134900"/>
            <a:ext cx="8374226" cy="4873724"/>
          </a:xfrm>
          <a:prstGeom prst="rect">
            <a:avLst/>
          </a:prstGeom>
          <a:noFill/>
          <a:ln>
            <a:noFill/>
          </a:ln>
        </p:spPr>
      </p:pic>
      <p:sp>
        <p:nvSpPr>
          <p:cNvPr id="108" name="Google Shape;108;p17"/>
          <p:cNvSpPr txBox="1"/>
          <p:nvPr>
            <p:ph hasCustomPrompt="1" type="title"/>
          </p:nvPr>
        </p:nvSpPr>
        <p:spPr>
          <a:xfrm>
            <a:off x="13014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Google Shape;109;p17"/>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10" name="Google Shape;110;p17"/>
          <p:cNvSpPr txBox="1"/>
          <p:nvPr>
            <p:ph hasCustomPrompt="1" idx="2" type="title"/>
          </p:nvPr>
        </p:nvSpPr>
        <p:spPr>
          <a:xfrm>
            <a:off x="352140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17"/>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12" name="Google Shape;112;p17"/>
          <p:cNvSpPr txBox="1"/>
          <p:nvPr>
            <p:ph hasCustomPrompt="1" idx="4" type="title"/>
          </p:nvPr>
        </p:nvSpPr>
        <p:spPr>
          <a:xfrm>
            <a:off x="57413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3" name="Google Shape;113;p17"/>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14" name="Shape 114"/>
        <p:cNvGrpSpPr/>
        <p:nvPr/>
      </p:nvGrpSpPr>
      <p:grpSpPr>
        <a:xfrm>
          <a:off x="0" y="0"/>
          <a:ext cx="0" cy="0"/>
          <a:chOff x="0" y="0"/>
          <a:chExt cx="0" cy="0"/>
        </a:xfrm>
      </p:grpSpPr>
      <p:pic>
        <p:nvPicPr>
          <p:cNvPr id="115" name="Google Shape;115;p1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16" name="Google Shape;116;p18"/>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17" name="Google Shape;117;p18"/>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8" name="Google Shape;118;p18"/>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19" name="Google Shape;119;p18"/>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0" name="Google Shape;120;p18"/>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21" name="Google Shape;121;p18"/>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APTION_ONLY_1">
    <p:spTree>
      <p:nvGrpSpPr>
        <p:cNvPr id="122" name="Shape 122"/>
        <p:cNvGrpSpPr/>
        <p:nvPr/>
      </p:nvGrpSpPr>
      <p:grpSpPr>
        <a:xfrm>
          <a:off x="0" y="0"/>
          <a:ext cx="0" cy="0"/>
          <a:chOff x="0" y="0"/>
          <a:chExt cx="0" cy="0"/>
        </a:xfrm>
      </p:grpSpPr>
      <p:pic>
        <p:nvPicPr>
          <p:cNvPr id="123" name="Google Shape;123;p1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24" name="Google Shape;124;p1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25" name="Google Shape;125;p19"/>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26" name="Google Shape;126;p19"/>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7" name="Google Shape;127;p19"/>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28" name="Google Shape;128;p19"/>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
    <p:spTree>
      <p:nvGrpSpPr>
        <p:cNvPr id="129" name="Shape 129"/>
        <p:cNvGrpSpPr/>
        <p:nvPr/>
      </p:nvGrpSpPr>
      <p:grpSpPr>
        <a:xfrm>
          <a:off x="0" y="0"/>
          <a:ext cx="0" cy="0"/>
          <a:chOff x="0" y="0"/>
          <a:chExt cx="0" cy="0"/>
        </a:xfrm>
      </p:grpSpPr>
      <p:pic>
        <p:nvPicPr>
          <p:cNvPr id="130" name="Google Shape;130;p2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1" name="Google Shape;131;p20"/>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32" name="Google Shape;132;p20"/>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18" name="Google Shape;18;p3"/>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9" name="Google Shape;19;p3"/>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20" name="Google Shape;20;p3"/>
          <p:cNvSpPr txBox="1"/>
          <p:nvPr>
            <p:ph hasCustomPrompt="1" idx="2" type="title"/>
          </p:nvPr>
        </p:nvSpPr>
        <p:spPr>
          <a:xfrm>
            <a:off x="3778200" y="1403800"/>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
    <p:spTree>
      <p:nvGrpSpPr>
        <p:cNvPr id="133" name="Shape 133"/>
        <p:cNvGrpSpPr/>
        <p:nvPr/>
      </p:nvGrpSpPr>
      <p:grpSpPr>
        <a:xfrm>
          <a:off x="0" y="0"/>
          <a:ext cx="0" cy="0"/>
          <a:chOff x="0" y="0"/>
          <a:chExt cx="0" cy="0"/>
        </a:xfrm>
      </p:grpSpPr>
      <p:pic>
        <p:nvPicPr>
          <p:cNvPr id="134" name="Google Shape;134;p2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5" name="Google Shape;135;p21"/>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36" name="Google Shape;136;p21"/>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37" name="Google Shape;137;p21"/>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8" name="Google Shape;138;p21"/>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39" name="Google Shape;139;p21"/>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 name="Google Shape;140;p21"/>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1" name="Google Shape;141;p21"/>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2" name="Google Shape;142;p21"/>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3" name="Google Shape;143;p21"/>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4" name="Google Shape;144;p21"/>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5" name="Google Shape;145;p21"/>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6" name="Google Shape;146;p21"/>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47" name="Google Shape;147;p21"/>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8" name="Google Shape;148;p21"/>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TITLE_AND_DESCRIPTION_1_1_3">
    <p:spTree>
      <p:nvGrpSpPr>
        <p:cNvPr id="149" name="Shape 149"/>
        <p:cNvGrpSpPr/>
        <p:nvPr/>
      </p:nvGrpSpPr>
      <p:grpSpPr>
        <a:xfrm>
          <a:off x="0" y="0"/>
          <a:ext cx="0" cy="0"/>
          <a:chOff x="0" y="0"/>
          <a:chExt cx="0" cy="0"/>
        </a:xfrm>
      </p:grpSpPr>
      <p:pic>
        <p:nvPicPr>
          <p:cNvPr id="150" name="Google Shape;150;p2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51" name="Google Shape;151;p2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52" name="Google Shape;152;p22"/>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153" name="Google Shape;153;p22"/>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pic>
        <p:nvPicPr>
          <p:cNvPr id="154" name="Google Shape;154;p22"/>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155" name="Google Shape;155;p22"/>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156" name="Google Shape;156;p22"/>
          <p:cNvSpPr txBox="1"/>
          <p:nvPr/>
        </p:nvSpPr>
        <p:spPr>
          <a:xfrm rot="420963">
            <a:off x="4549033" y="2333911"/>
            <a:ext cx="2308687" cy="1497649"/>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indent="0" lvl="0" marL="0" rtl="0" algn="ctr">
              <a:spcBef>
                <a:spcPts val="300"/>
              </a:spcBef>
              <a:spcAft>
                <a:spcPts val="0"/>
              </a:spcAft>
              <a:buNone/>
            </a:pPr>
            <a:r>
              <a:t/>
            </a:r>
            <a:endParaRPr sz="1200">
              <a:solidFill>
                <a:schemeClr val="dk2"/>
              </a:solidFill>
              <a:latin typeface="Roboto Mono"/>
              <a:ea typeface="Roboto Mono"/>
              <a:cs typeface="Roboto Mono"/>
              <a:sym typeface="Roboto Mon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APTION_ONLY_1_1">
    <p:spTree>
      <p:nvGrpSpPr>
        <p:cNvPr id="159" name="Shape 159"/>
        <p:cNvGrpSpPr/>
        <p:nvPr/>
      </p:nvGrpSpPr>
      <p:grpSpPr>
        <a:xfrm>
          <a:off x="0" y="0"/>
          <a:ext cx="0" cy="0"/>
          <a:chOff x="0" y="0"/>
          <a:chExt cx="0" cy="0"/>
        </a:xfrm>
      </p:grpSpPr>
      <p:pic>
        <p:nvPicPr>
          <p:cNvPr id="160" name="Google Shape;160;p2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1" name="Google Shape;161;p24"/>
          <p:cNvPicPr preferRelativeResize="0"/>
          <p:nvPr/>
        </p:nvPicPr>
        <p:blipFill>
          <a:blip r:embed="rId3">
            <a:alphaModFix/>
          </a:blip>
          <a:stretch>
            <a:fillRect/>
          </a:stretch>
        </p:blipFill>
        <p:spPr>
          <a:xfrm>
            <a:off x="255775" y="186275"/>
            <a:ext cx="8632448" cy="477094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3_1">
    <p:spTree>
      <p:nvGrpSpPr>
        <p:cNvPr id="162" name="Shape 162"/>
        <p:cNvGrpSpPr/>
        <p:nvPr/>
      </p:nvGrpSpPr>
      <p:grpSpPr>
        <a:xfrm>
          <a:off x="0" y="0"/>
          <a:ext cx="0" cy="0"/>
          <a:chOff x="0" y="0"/>
          <a:chExt cx="0" cy="0"/>
        </a:xfrm>
      </p:grpSpPr>
      <p:pic>
        <p:nvPicPr>
          <p:cNvPr id="163" name="Google Shape;163;p2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4" name="Google Shape;164;p25"/>
          <p:cNvPicPr preferRelativeResize="0"/>
          <p:nvPr/>
        </p:nvPicPr>
        <p:blipFill>
          <a:blip r:embed="rId3">
            <a:alphaModFix/>
          </a:blip>
          <a:stretch>
            <a:fillRect/>
          </a:stretch>
        </p:blipFill>
        <p:spPr>
          <a:xfrm>
            <a:off x="254425" y="201113"/>
            <a:ext cx="8635149" cy="47412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IG_NUMBER_1_1_2">
    <p:spTree>
      <p:nvGrpSpPr>
        <p:cNvPr id="165" name="Shape 165"/>
        <p:cNvGrpSpPr/>
        <p:nvPr/>
      </p:nvGrpSpPr>
      <p:grpSpPr>
        <a:xfrm>
          <a:off x="0" y="0"/>
          <a:ext cx="0" cy="0"/>
          <a:chOff x="0" y="0"/>
          <a:chExt cx="0" cy="0"/>
        </a:xfrm>
      </p:grpSpPr>
      <p:pic>
        <p:nvPicPr>
          <p:cNvPr id="166" name="Google Shape;166;p2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67" name="Google Shape;167;p26"/>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1" name="Google Shape;17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4" name="Google Shape;17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3" name="Google Shape;23;p4"/>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4" name="Google Shape;24;p4"/>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5" name="Google Shape;25;p4"/>
          <p:cNvSpPr txBox="1"/>
          <p:nvPr>
            <p:ph idx="1" type="body"/>
          </p:nvPr>
        </p:nvSpPr>
        <p:spPr>
          <a:xfrm>
            <a:off x="1398275" y="1249425"/>
            <a:ext cx="6963300" cy="2836500"/>
          </a:xfrm>
          <a:prstGeom prst="rect">
            <a:avLst/>
          </a:prstGeom>
        </p:spPr>
        <p:txBody>
          <a:bodyPr anchorCtr="0" anchor="t" bIns="91425" lIns="91425" spcFirstLastPara="1" rIns="91425" wrap="square" tIns="91425">
            <a:noAutofit/>
          </a:bodyPr>
          <a:lstStyle>
            <a:lvl1pPr indent="-288925" lvl="0" marL="457200">
              <a:spcBef>
                <a:spcPts val="0"/>
              </a:spcBef>
              <a:spcAft>
                <a:spcPts val="0"/>
              </a:spcAft>
              <a:buClr>
                <a:schemeClr val="dk2"/>
              </a:buClr>
              <a:buSzPts val="950"/>
              <a:buChar char="●"/>
              <a:defRPr sz="950">
                <a:solidFill>
                  <a:schemeClr val="dk2"/>
                </a:solidFill>
              </a:defRPr>
            </a:lvl1pPr>
            <a:lvl2pPr indent="-288925" lvl="1" marL="914400">
              <a:spcBef>
                <a:spcPts val="1600"/>
              </a:spcBef>
              <a:spcAft>
                <a:spcPts val="0"/>
              </a:spcAft>
              <a:buClr>
                <a:schemeClr val="dk2"/>
              </a:buClr>
              <a:buSzPts val="950"/>
              <a:buChar char="○"/>
              <a:defRPr sz="950">
                <a:solidFill>
                  <a:schemeClr val="dk2"/>
                </a:solidFill>
              </a:defRPr>
            </a:lvl2pPr>
            <a:lvl3pPr indent="-288925" lvl="2" marL="1371600">
              <a:spcBef>
                <a:spcPts val="1600"/>
              </a:spcBef>
              <a:spcAft>
                <a:spcPts val="0"/>
              </a:spcAft>
              <a:buClr>
                <a:schemeClr val="dk2"/>
              </a:buClr>
              <a:buSzPts val="950"/>
              <a:buChar char="■"/>
              <a:defRPr sz="950">
                <a:solidFill>
                  <a:schemeClr val="dk2"/>
                </a:solidFill>
              </a:defRPr>
            </a:lvl3pPr>
            <a:lvl4pPr indent="-288925" lvl="3" marL="1828800">
              <a:spcBef>
                <a:spcPts val="1600"/>
              </a:spcBef>
              <a:spcAft>
                <a:spcPts val="0"/>
              </a:spcAft>
              <a:buClr>
                <a:schemeClr val="dk2"/>
              </a:buClr>
              <a:buSzPts val="950"/>
              <a:buChar char="●"/>
              <a:defRPr sz="950">
                <a:solidFill>
                  <a:schemeClr val="dk2"/>
                </a:solidFill>
              </a:defRPr>
            </a:lvl4pPr>
            <a:lvl5pPr indent="-288925" lvl="4" marL="2286000">
              <a:spcBef>
                <a:spcPts val="1600"/>
              </a:spcBef>
              <a:spcAft>
                <a:spcPts val="0"/>
              </a:spcAft>
              <a:buClr>
                <a:schemeClr val="dk2"/>
              </a:buClr>
              <a:buSzPts val="950"/>
              <a:buChar char="○"/>
              <a:defRPr sz="950">
                <a:solidFill>
                  <a:schemeClr val="dk2"/>
                </a:solidFill>
              </a:defRPr>
            </a:lvl5pPr>
            <a:lvl6pPr indent="-288925" lvl="5" marL="2743200">
              <a:spcBef>
                <a:spcPts val="1600"/>
              </a:spcBef>
              <a:spcAft>
                <a:spcPts val="0"/>
              </a:spcAft>
              <a:buClr>
                <a:schemeClr val="dk2"/>
              </a:buClr>
              <a:buSzPts val="950"/>
              <a:buChar char="■"/>
              <a:defRPr sz="950">
                <a:solidFill>
                  <a:schemeClr val="dk2"/>
                </a:solidFill>
              </a:defRPr>
            </a:lvl6pPr>
            <a:lvl7pPr indent="-288925" lvl="6" marL="3200400">
              <a:spcBef>
                <a:spcPts val="1600"/>
              </a:spcBef>
              <a:spcAft>
                <a:spcPts val="0"/>
              </a:spcAft>
              <a:buClr>
                <a:schemeClr val="dk2"/>
              </a:buClr>
              <a:buSzPts val="950"/>
              <a:buChar char="●"/>
              <a:defRPr sz="950">
                <a:solidFill>
                  <a:schemeClr val="dk2"/>
                </a:solidFill>
              </a:defRPr>
            </a:lvl7pPr>
            <a:lvl8pPr indent="-288925" lvl="7" marL="3657600">
              <a:spcBef>
                <a:spcPts val="1600"/>
              </a:spcBef>
              <a:spcAft>
                <a:spcPts val="0"/>
              </a:spcAft>
              <a:buClr>
                <a:schemeClr val="dk2"/>
              </a:buClr>
              <a:buSzPts val="950"/>
              <a:buChar char="○"/>
              <a:defRPr sz="950">
                <a:solidFill>
                  <a:schemeClr val="dk2"/>
                </a:solidFill>
              </a:defRPr>
            </a:lvl8pPr>
            <a:lvl9pPr indent="-288925" lvl="8" marL="4114800">
              <a:spcBef>
                <a:spcPts val="1600"/>
              </a:spcBef>
              <a:spcAft>
                <a:spcPts val="1600"/>
              </a:spcAft>
              <a:buClr>
                <a:schemeClr val="dk2"/>
              </a:buClr>
              <a:buSzPts val="950"/>
              <a:buChar char="■"/>
              <a:defRPr sz="950">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8" name="Google Shape;28;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29" name="Google Shape;29;p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30" name="Google Shape;30;p5"/>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1" name="Google Shape;31;p5"/>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4" name="Google Shape;34;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5" name="Google Shape;35;p6"/>
          <p:cNvSpPr txBox="1"/>
          <p:nvPr>
            <p:ph type="title"/>
          </p:nvPr>
        </p:nvSpPr>
        <p:spPr>
          <a:xfrm>
            <a:off x="1002325" y="711175"/>
            <a:ext cx="20721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9" name="Google Shape;39;p7"/>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Char char="●"/>
              <a:defRPr sz="1600">
                <a:solidFill>
                  <a:schemeClr val="dk2"/>
                </a:solidFill>
              </a:defRPr>
            </a:lvl1pPr>
            <a:lvl2pPr indent="-330200" lvl="1" marL="914400">
              <a:lnSpc>
                <a:spcPct val="100000"/>
              </a:lnSpc>
              <a:spcBef>
                <a:spcPts val="1600"/>
              </a:spcBef>
              <a:spcAft>
                <a:spcPts val="0"/>
              </a:spcAft>
              <a:buClr>
                <a:schemeClr val="dk2"/>
              </a:buClr>
              <a:buSzPts val="1600"/>
              <a:buChar char="○"/>
              <a:defRPr sz="1600">
                <a:solidFill>
                  <a:schemeClr val="dk2"/>
                </a:solidFill>
              </a:defRPr>
            </a:lvl2pPr>
            <a:lvl3pPr indent="-330200" lvl="2" marL="1371600">
              <a:lnSpc>
                <a:spcPct val="100000"/>
              </a:lnSpc>
              <a:spcBef>
                <a:spcPts val="1600"/>
              </a:spcBef>
              <a:spcAft>
                <a:spcPts val="0"/>
              </a:spcAft>
              <a:buClr>
                <a:schemeClr val="dk2"/>
              </a:buClr>
              <a:buSzPts val="1600"/>
              <a:buChar char="■"/>
              <a:defRPr sz="1600">
                <a:solidFill>
                  <a:schemeClr val="dk2"/>
                </a:solidFill>
              </a:defRPr>
            </a:lvl3pPr>
            <a:lvl4pPr indent="-330200" lvl="3" marL="1828800">
              <a:lnSpc>
                <a:spcPct val="100000"/>
              </a:lnSpc>
              <a:spcBef>
                <a:spcPts val="1600"/>
              </a:spcBef>
              <a:spcAft>
                <a:spcPts val="0"/>
              </a:spcAft>
              <a:buClr>
                <a:schemeClr val="dk2"/>
              </a:buClr>
              <a:buSzPts val="1600"/>
              <a:buChar char="●"/>
              <a:defRPr sz="1600">
                <a:solidFill>
                  <a:schemeClr val="dk2"/>
                </a:solidFill>
              </a:defRPr>
            </a:lvl4pPr>
            <a:lvl5pPr indent="-330200" lvl="4" marL="2286000">
              <a:lnSpc>
                <a:spcPct val="100000"/>
              </a:lnSpc>
              <a:spcBef>
                <a:spcPts val="1600"/>
              </a:spcBef>
              <a:spcAft>
                <a:spcPts val="0"/>
              </a:spcAft>
              <a:buClr>
                <a:schemeClr val="dk2"/>
              </a:buClr>
              <a:buSzPts val="1600"/>
              <a:buChar char="○"/>
              <a:defRPr sz="1600">
                <a:solidFill>
                  <a:schemeClr val="dk2"/>
                </a:solidFill>
              </a:defRPr>
            </a:lvl5pPr>
            <a:lvl6pPr indent="-330200" lvl="5" marL="2743200">
              <a:lnSpc>
                <a:spcPct val="100000"/>
              </a:lnSpc>
              <a:spcBef>
                <a:spcPts val="1600"/>
              </a:spcBef>
              <a:spcAft>
                <a:spcPts val="0"/>
              </a:spcAft>
              <a:buClr>
                <a:schemeClr val="dk2"/>
              </a:buClr>
              <a:buSzPts val="1600"/>
              <a:buChar char="■"/>
              <a:defRPr sz="1600">
                <a:solidFill>
                  <a:schemeClr val="dk2"/>
                </a:solidFill>
              </a:defRPr>
            </a:lvl6pPr>
            <a:lvl7pPr indent="-330200" lvl="6" marL="3200400">
              <a:lnSpc>
                <a:spcPct val="100000"/>
              </a:lnSpc>
              <a:spcBef>
                <a:spcPts val="1600"/>
              </a:spcBef>
              <a:spcAft>
                <a:spcPts val="0"/>
              </a:spcAft>
              <a:buClr>
                <a:schemeClr val="dk2"/>
              </a:buClr>
              <a:buSzPts val="1600"/>
              <a:buChar char="●"/>
              <a:defRPr sz="1600">
                <a:solidFill>
                  <a:schemeClr val="dk2"/>
                </a:solidFill>
              </a:defRPr>
            </a:lvl7pPr>
            <a:lvl8pPr indent="-330200" lvl="7" marL="3657600">
              <a:lnSpc>
                <a:spcPct val="100000"/>
              </a:lnSpc>
              <a:spcBef>
                <a:spcPts val="1600"/>
              </a:spcBef>
              <a:spcAft>
                <a:spcPts val="0"/>
              </a:spcAft>
              <a:buClr>
                <a:schemeClr val="dk2"/>
              </a:buClr>
              <a:buSzPts val="1600"/>
              <a:buChar char="○"/>
              <a:defRPr sz="1600">
                <a:solidFill>
                  <a:schemeClr val="dk2"/>
                </a:solidFill>
              </a:defRPr>
            </a:lvl8pPr>
            <a:lvl9pPr indent="-330200" lvl="8" marL="4114800">
              <a:lnSpc>
                <a:spcPct val="100000"/>
              </a:lnSpc>
              <a:spcBef>
                <a:spcPts val="1600"/>
              </a:spcBef>
              <a:spcAft>
                <a:spcPts val="1600"/>
              </a:spcAft>
              <a:buClr>
                <a:schemeClr val="dk2"/>
              </a:buClr>
              <a:buSzPts val="1600"/>
              <a:buChar char="■"/>
              <a:defRPr sz="1600">
                <a:solidFill>
                  <a:schemeClr val="dk2"/>
                </a:solidFill>
              </a:defRPr>
            </a:lvl9pPr>
          </a:lstStyle>
          <a:p/>
        </p:txBody>
      </p:sp>
      <p:sp>
        <p:nvSpPr>
          <p:cNvPr id="40" name="Google Shape;40;p7"/>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a:blip r:embed="rId2">
            <a:alphaModFix/>
          </a:blip>
          <a:stretch>
            <a:fillRect/>
          </a:stretch>
        </p:blipFill>
        <p:spPr>
          <a:xfrm rot="896489">
            <a:off x="6092370" y="-1056710"/>
            <a:ext cx="2878009" cy="3364796"/>
          </a:xfrm>
          <a:prstGeom prst="rect">
            <a:avLst/>
          </a:prstGeom>
          <a:noFill/>
          <a:ln>
            <a:noFill/>
          </a:ln>
          <a:effectLst>
            <a:outerShdw blurRad="85725" rotWithShape="0" algn="bl" dir="5400000" dist="57150">
              <a:srgbClr val="000000">
                <a:alpha val="39000"/>
              </a:srgbClr>
            </a:outerShdw>
          </a:effectLst>
        </p:spPr>
      </p:pic>
      <p:sp>
        <p:nvSpPr>
          <p:cNvPr id="43" name="Google Shape;43;p8"/>
          <p:cNvSpPr txBox="1"/>
          <p:nvPr>
            <p:ph type="title"/>
          </p:nvPr>
        </p:nvSpPr>
        <p:spPr>
          <a:xfrm rot="877333">
            <a:off x="6289345" y="436639"/>
            <a:ext cx="2155721" cy="1510808"/>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None/>
              <a:defRPr b="0" sz="26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47" name="Google Shape;47;p9"/>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8" name="Google Shape;48;p9"/>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49" name="Google Shape;49;p9"/>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pic>
        <p:nvPicPr>
          <p:cNvPr id="51" name="Google Shape;51;p1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2" name="Google Shape;52;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3" name="Google Shape;53;p10"/>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Concert One"/>
              <a:buNone/>
              <a:defRPr b="1" sz="2800">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311700" y="112490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indent="-317500" lvl="1" marL="914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indent="-317500" lvl="2" marL="1371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indent="-317500" lvl="3" marL="18288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indent="-317500" lvl="4" marL="22860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indent="-317500" lvl="5" marL="27432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indent="-317500" lvl="6" marL="32004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indent="-317500" lvl="7" marL="36576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indent="-317500" lvl="8" marL="41148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0.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ctrTitle"/>
          </p:nvPr>
        </p:nvSpPr>
        <p:spPr>
          <a:xfrm>
            <a:off x="1730575" y="992862"/>
            <a:ext cx="6079800" cy="29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Conducting an Experimental Design</a:t>
            </a:r>
            <a:endParaRPr/>
          </a:p>
        </p:txBody>
      </p:sp>
      <p:sp>
        <p:nvSpPr>
          <p:cNvPr id="180" name="Google Shape;180;p29"/>
          <p:cNvSpPr txBox="1"/>
          <p:nvPr>
            <p:ph idx="1" type="subTitle"/>
          </p:nvPr>
        </p:nvSpPr>
        <p:spPr>
          <a:xfrm>
            <a:off x="1672775" y="3630825"/>
            <a:ext cx="1427100" cy="93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a:t>
            </a:r>
            <a:endParaRPr/>
          </a:p>
          <a:p>
            <a:pPr indent="0" lvl="0" marL="0" rtl="0" algn="ctr">
              <a:spcBef>
                <a:spcPts val="0"/>
              </a:spcBef>
              <a:spcAft>
                <a:spcPts val="0"/>
              </a:spcAft>
              <a:buNone/>
            </a:pPr>
            <a:r>
              <a:rPr lang="en"/>
              <a:t>Jess Joblin</a:t>
            </a:r>
            <a:endParaRPr/>
          </a:p>
          <a:p>
            <a:pPr indent="0" lvl="0" marL="0" rtl="0" algn="ctr">
              <a:spcBef>
                <a:spcPts val="0"/>
              </a:spcBef>
              <a:spcAft>
                <a:spcPts val="0"/>
              </a:spcAft>
              <a:buNone/>
            </a:pPr>
            <a:r>
              <a:rPr lang="en"/>
              <a:t>Dylan Demo</a:t>
            </a:r>
            <a:endParaRPr/>
          </a:p>
          <a:p>
            <a:pPr indent="0" lvl="0" marL="0" rtl="0" algn="ctr">
              <a:spcBef>
                <a:spcPts val="0"/>
              </a:spcBef>
              <a:spcAft>
                <a:spcPts val="0"/>
              </a:spcAft>
              <a:buNone/>
            </a:pPr>
            <a:r>
              <a:rPr lang="en"/>
              <a:t>Josh Lapish</a:t>
            </a:r>
            <a:endParaRPr/>
          </a:p>
        </p:txBody>
      </p:sp>
      <p:sp>
        <p:nvSpPr>
          <p:cNvPr id="181" name="Google Shape;181;p29"/>
          <p:cNvSpPr/>
          <p:nvPr/>
        </p:nvSpPr>
        <p:spPr>
          <a:xfrm>
            <a:off x="1820550" y="4561929"/>
            <a:ext cx="992850" cy="102600"/>
          </a:xfrm>
          <a:custGeom>
            <a:rect b="b" l="l" r="r" t="t"/>
            <a:pathLst>
              <a:path extrusionOk="0" h="4104" w="39714">
                <a:moveTo>
                  <a:pt x="0" y="4104"/>
                </a:moveTo>
                <a:cubicBezTo>
                  <a:pt x="11382" y="-2730"/>
                  <a:pt x="26437" y="1070"/>
                  <a:pt x="39714" y="1070"/>
                </a:cubicBezTo>
              </a:path>
            </a:pathLst>
          </a:custGeom>
          <a:noFill/>
          <a:ln cap="flat" cmpd="sng" w="28575">
            <a:solidFill>
              <a:srgbClr val="DF7070"/>
            </a:solidFill>
            <a:prstDash val="solid"/>
            <a:round/>
            <a:headEnd len="med" w="med" type="none"/>
            <a:tailEnd len="med" w="med" type="none"/>
          </a:ln>
        </p:spPr>
      </p:sp>
      <p:pic>
        <p:nvPicPr>
          <p:cNvPr id="182" name="Google Shape;182;p29"/>
          <p:cNvPicPr preferRelativeResize="0"/>
          <p:nvPr/>
        </p:nvPicPr>
        <p:blipFill rotWithShape="1">
          <a:blip r:embed="rId3">
            <a:alphaModFix/>
          </a:blip>
          <a:srcRect b="21025" l="0" r="8892" t="16970"/>
          <a:stretch/>
        </p:blipFill>
        <p:spPr>
          <a:xfrm>
            <a:off x="6539175" y="3603223"/>
            <a:ext cx="2036850" cy="810276"/>
          </a:xfrm>
          <a:prstGeom prst="rect">
            <a:avLst/>
          </a:prstGeom>
          <a:noFill/>
          <a:ln>
            <a:noFill/>
          </a:ln>
        </p:spPr>
      </p:pic>
      <p:pic>
        <p:nvPicPr>
          <p:cNvPr id="183" name="Google Shape;183;p29"/>
          <p:cNvPicPr preferRelativeResize="0"/>
          <p:nvPr/>
        </p:nvPicPr>
        <p:blipFill rotWithShape="1">
          <a:blip r:embed="rId4">
            <a:alphaModFix/>
          </a:blip>
          <a:srcRect b="18300" l="0" r="8892" t="16734"/>
          <a:stretch/>
        </p:blipFill>
        <p:spPr>
          <a:xfrm>
            <a:off x="6539175" y="3055100"/>
            <a:ext cx="2036850" cy="846042"/>
          </a:xfrm>
          <a:prstGeom prst="rect">
            <a:avLst/>
          </a:prstGeom>
          <a:noFill/>
          <a:ln>
            <a:noFill/>
          </a:ln>
        </p:spPr>
      </p:pic>
      <p:sp>
        <p:nvSpPr>
          <p:cNvPr id="184" name="Google Shape;184;p29"/>
          <p:cNvSpPr/>
          <p:nvPr/>
        </p:nvSpPr>
        <p:spPr>
          <a:xfrm>
            <a:off x="1877825" y="2469477"/>
            <a:ext cx="617075" cy="15875"/>
          </a:xfrm>
          <a:custGeom>
            <a:rect b="b" l="l" r="r" t="t"/>
            <a:pathLst>
              <a:path extrusionOk="0" h="635" w="24683">
                <a:moveTo>
                  <a:pt x="0" y="635"/>
                </a:moveTo>
                <a:cubicBezTo>
                  <a:pt x="8115" y="-719"/>
                  <a:pt x="16455" y="635"/>
                  <a:pt x="24683" y="635"/>
                </a:cubicBezTo>
              </a:path>
            </a:pathLst>
          </a:custGeom>
          <a:noFill/>
          <a:ln cap="flat" cmpd="sng" w="76200">
            <a:solidFill>
              <a:srgbClr val="F1C232"/>
            </a:solidFill>
            <a:prstDash val="solid"/>
            <a:round/>
            <a:headEnd len="med" w="med" type="none"/>
            <a:tailEnd len="med" w="med" type="none"/>
          </a:ln>
        </p:spPr>
      </p:sp>
      <p:sp>
        <p:nvSpPr>
          <p:cNvPr id="185" name="Google Shape;185;p29"/>
          <p:cNvSpPr/>
          <p:nvPr/>
        </p:nvSpPr>
        <p:spPr>
          <a:xfrm>
            <a:off x="7052450" y="2469465"/>
            <a:ext cx="617075" cy="15875"/>
          </a:xfrm>
          <a:custGeom>
            <a:rect b="b" l="l" r="r" t="t"/>
            <a:pathLst>
              <a:path extrusionOk="0" h="635" w="24683">
                <a:moveTo>
                  <a:pt x="0" y="635"/>
                </a:moveTo>
                <a:cubicBezTo>
                  <a:pt x="8115" y="-719"/>
                  <a:pt x="16455" y="635"/>
                  <a:pt x="24683" y="635"/>
                </a:cubicBezTo>
              </a:path>
            </a:pathLst>
          </a:custGeom>
          <a:noFill/>
          <a:ln cap="flat" cmpd="sng" w="76200">
            <a:solidFill>
              <a:srgbClr val="F1C232"/>
            </a:solidFill>
            <a:prstDash val="solid"/>
            <a:round/>
            <a:headEnd len="med" w="med" type="none"/>
            <a:tailEnd len="med" w="med" type="non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300" name="Google Shape;300;p38"/>
          <p:cNvPicPr preferRelativeResize="0"/>
          <p:nvPr/>
        </p:nvPicPr>
        <p:blipFill rotWithShape="1">
          <a:blip r:embed="rId3">
            <a:alphaModFix amt="86000"/>
          </a:blip>
          <a:srcRect b="0" l="0" r="0" t="0"/>
          <a:stretch/>
        </p:blipFill>
        <p:spPr>
          <a:xfrm rot="1344117">
            <a:off x="3823925" y="1324475"/>
            <a:ext cx="1496149" cy="1160650"/>
          </a:xfrm>
          <a:prstGeom prst="rect">
            <a:avLst/>
          </a:prstGeom>
          <a:noFill/>
          <a:ln>
            <a:noFill/>
          </a:ln>
        </p:spPr>
      </p:pic>
      <p:pic>
        <p:nvPicPr>
          <p:cNvPr id="301" name="Google Shape;301;p38"/>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302" name="Google Shape;302;p38"/>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303" name="Google Shape;303;p38"/>
          <p:cNvSpPr txBox="1"/>
          <p:nvPr>
            <p:ph type="title"/>
          </p:nvPr>
        </p:nvSpPr>
        <p:spPr>
          <a:xfrm>
            <a:off x="2260075" y="2779500"/>
            <a:ext cx="47295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Choose Your Experiment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2384250" y="711175"/>
            <a:ext cx="452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 of Experiments</a:t>
            </a:r>
            <a:endParaRPr/>
          </a:p>
        </p:txBody>
      </p:sp>
      <p:sp>
        <p:nvSpPr>
          <p:cNvPr id="309" name="Google Shape;309;p39"/>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Randomized Block Design - RBF[1]</a:t>
            </a:r>
            <a:endParaRPr/>
          </a:p>
        </p:txBody>
      </p:sp>
      <p:sp>
        <p:nvSpPr>
          <p:cNvPr id="310" name="Google Shape;310;p39"/>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 factor</a:t>
            </a:r>
            <a:endParaRPr/>
          </a:p>
        </p:txBody>
      </p:sp>
      <p:sp>
        <p:nvSpPr>
          <p:cNvPr id="311" name="Google Shape;311;p39"/>
          <p:cNvSpPr txBox="1"/>
          <p:nvPr>
            <p:ph idx="3" type="title"/>
          </p:nvPr>
        </p:nvSpPr>
        <p:spPr>
          <a:xfrm>
            <a:off x="4046059" y="15586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Complete Block Design - CB[1]</a:t>
            </a:r>
            <a:endParaRPr/>
          </a:p>
        </p:txBody>
      </p:sp>
      <p:sp>
        <p:nvSpPr>
          <p:cNvPr id="312" name="Google Shape;312;p39"/>
          <p:cNvSpPr txBox="1"/>
          <p:nvPr>
            <p:ph idx="4" type="subTitle"/>
          </p:nvPr>
        </p:nvSpPr>
        <p:spPr>
          <a:xfrm>
            <a:off x="4046068" y="19195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 Factor</a:t>
            </a:r>
            <a:endParaRPr/>
          </a:p>
          <a:p>
            <a:pPr indent="0" lvl="0" marL="0" rtl="0" algn="ctr">
              <a:spcBef>
                <a:spcPts val="0"/>
              </a:spcBef>
              <a:spcAft>
                <a:spcPts val="0"/>
              </a:spcAft>
              <a:buClr>
                <a:schemeClr val="dk1"/>
              </a:buClr>
              <a:buSzPts val="1100"/>
              <a:buFont typeface="Arial"/>
              <a:buNone/>
            </a:pPr>
            <a:r>
              <a:rPr lang="en">
                <a:solidFill>
                  <a:schemeClr val="dk1"/>
                </a:solidFill>
              </a:rPr>
              <a:t>1 Block</a:t>
            </a:r>
            <a:endParaRPr/>
          </a:p>
        </p:txBody>
      </p:sp>
      <p:sp>
        <p:nvSpPr>
          <p:cNvPr id="313" name="Google Shape;313;p39"/>
          <p:cNvSpPr txBox="1"/>
          <p:nvPr>
            <p:ph idx="5" type="title"/>
          </p:nvPr>
        </p:nvSpPr>
        <p:spPr>
          <a:xfrm>
            <a:off x="6275401" y="1558625"/>
            <a:ext cx="22041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Latin Squares - LS[1] LSRM</a:t>
            </a:r>
            <a:endParaRPr/>
          </a:p>
        </p:txBody>
      </p:sp>
      <p:sp>
        <p:nvSpPr>
          <p:cNvPr id="314" name="Google Shape;314;p39"/>
          <p:cNvSpPr txBox="1"/>
          <p:nvPr>
            <p:ph idx="6" type="subTitle"/>
          </p:nvPr>
        </p:nvSpPr>
        <p:spPr>
          <a:xfrm>
            <a:off x="6275402" y="19195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1 Factor</a:t>
            </a:r>
            <a:endParaRPr/>
          </a:p>
          <a:p>
            <a:pPr indent="0" lvl="0" marL="0" rtl="0" algn="ctr">
              <a:spcBef>
                <a:spcPts val="0"/>
              </a:spcBef>
              <a:spcAft>
                <a:spcPts val="0"/>
              </a:spcAft>
              <a:buClr>
                <a:schemeClr val="dk1"/>
              </a:buClr>
              <a:buSzPts val="1100"/>
              <a:buFont typeface="Arial"/>
              <a:buNone/>
            </a:pPr>
            <a:r>
              <a:rPr lang="en"/>
              <a:t>2 Blocks</a:t>
            </a:r>
            <a:endParaRPr/>
          </a:p>
          <a:p>
            <a:pPr indent="0" lvl="0" marL="0" rtl="0" algn="ctr">
              <a:spcBef>
                <a:spcPts val="0"/>
              </a:spcBef>
              <a:spcAft>
                <a:spcPts val="0"/>
              </a:spcAft>
              <a:buClr>
                <a:schemeClr val="dk1"/>
              </a:buClr>
              <a:buSzPts val="1100"/>
              <a:buFont typeface="Arial"/>
              <a:buNone/>
            </a:pPr>
            <a:r>
              <a:t/>
            </a:r>
            <a:endParaRPr/>
          </a:p>
        </p:txBody>
      </p:sp>
      <p:sp>
        <p:nvSpPr>
          <p:cNvPr id="315" name="Google Shape;315;p39"/>
          <p:cNvSpPr txBox="1"/>
          <p:nvPr>
            <p:ph idx="7" type="title"/>
          </p:nvPr>
        </p:nvSpPr>
        <p:spPr>
          <a:xfrm>
            <a:off x="1261075" y="3201025"/>
            <a:ext cx="26862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Split </a:t>
            </a:r>
            <a:br>
              <a:rPr lang="en"/>
            </a:br>
            <a:r>
              <a:rPr lang="en"/>
              <a:t>Plot Repeated Measures - SP/RM[1;1]</a:t>
            </a:r>
            <a:endParaRPr/>
          </a:p>
        </p:txBody>
      </p:sp>
      <p:sp>
        <p:nvSpPr>
          <p:cNvPr id="316" name="Google Shape;316;p39"/>
          <p:cNvSpPr txBox="1"/>
          <p:nvPr>
            <p:ph idx="8" type="subTitle"/>
          </p:nvPr>
        </p:nvSpPr>
        <p:spPr>
          <a:xfrm>
            <a:off x="1664325" y="3562000"/>
            <a:ext cx="1908900" cy="81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 Factors</a:t>
            </a:r>
            <a:endParaRPr/>
          </a:p>
          <a:p>
            <a:pPr indent="0" lvl="0" marL="0" rtl="0" algn="ctr">
              <a:spcBef>
                <a:spcPts val="0"/>
              </a:spcBef>
              <a:spcAft>
                <a:spcPts val="0"/>
              </a:spcAft>
              <a:buClr>
                <a:schemeClr val="dk1"/>
              </a:buClr>
              <a:buSzPts val="1100"/>
              <a:buFont typeface="Arial"/>
              <a:buNone/>
            </a:pPr>
            <a:r>
              <a:rPr lang="en"/>
              <a:t>1 Block</a:t>
            </a:r>
            <a:endParaRPr/>
          </a:p>
          <a:p>
            <a:pPr indent="0" lvl="0" marL="0" rtl="0" algn="ctr">
              <a:spcBef>
                <a:spcPts val="0"/>
              </a:spcBef>
              <a:spcAft>
                <a:spcPts val="0"/>
              </a:spcAft>
              <a:buClr>
                <a:schemeClr val="dk1"/>
              </a:buClr>
              <a:buSzPts val="1100"/>
              <a:buFont typeface="Arial"/>
              <a:buNone/>
            </a:pPr>
            <a:r>
              <a:rPr lang="en"/>
              <a:t>1 Interaction</a:t>
            </a:r>
            <a:endParaRPr/>
          </a:p>
          <a:p>
            <a:pPr indent="0" lvl="0" marL="0" rtl="0" algn="ctr">
              <a:spcBef>
                <a:spcPts val="0"/>
              </a:spcBef>
              <a:spcAft>
                <a:spcPts val="0"/>
              </a:spcAft>
              <a:buNone/>
            </a:pPr>
            <a:r>
              <a:t/>
            </a:r>
            <a:endParaRPr/>
          </a:p>
        </p:txBody>
      </p:sp>
      <p:sp>
        <p:nvSpPr>
          <p:cNvPr id="317" name="Google Shape;317;p39"/>
          <p:cNvSpPr txBox="1"/>
          <p:nvPr>
            <p:ph idx="9" type="title"/>
          </p:nvPr>
        </p:nvSpPr>
        <p:spPr>
          <a:xfrm>
            <a:off x="4046050" y="3201025"/>
            <a:ext cx="22041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Balanced Incomplete Block Design - BIBD</a:t>
            </a:r>
            <a:endParaRPr/>
          </a:p>
        </p:txBody>
      </p:sp>
      <p:sp>
        <p:nvSpPr>
          <p:cNvPr id="318" name="Google Shape;318;p39"/>
          <p:cNvSpPr txBox="1"/>
          <p:nvPr>
            <p:ph idx="13" type="subTitle"/>
          </p:nvPr>
        </p:nvSpPr>
        <p:spPr>
          <a:xfrm>
            <a:off x="4046068" y="35619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Similar to CB[1], but with certain adjustments</a:t>
            </a:r>
            <a:endParaRPr/>
          </a:p>
        </p:txBody>
      </p:sp>
      <p:sp>
        <p:nvSpPr>
          <p:cNvPr id="319" name="Google Shape;319;p39"/>
          <p:cNvSpPr txBox="1"/>
          <p:nvPr>
            <p:ph idx="14" type="title"/>
          </p:nvPr>
        </p:nvSpPr>
        <p:spPr>
          <a:xfrm>
            <a:off x="6275392" y="3201025"/>
            <a:ext cx="1908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r>
              <a:rPr baseline="30000" lang="en"/>
              <a:t>K</a:t>
            </a:r>
            <a:r>
              <a:rPr lang="en"/>
              <a:t> Design</a:t>
            </a:r>
            <a:endParaRPr/>
          </a:p>
        </p:txBody>
      </p:sp>
      <p:sp>
        <p:nvSpPr>
          <p:cNvPr id="320" name="Google Shape;320;p39"/>
          <p:cNvSpPr txBox="1"/>
          <p:nvPr>
            <p:ph idx="15" type="subTitle"/>
          </p:nvPr>
        </p:nvSpPr>
        <p:spPr>
          <a:xfrm>
            <a:off x="6275402" y="3561998"/>
            <a:ext cx="19089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Used for testing multiple factors</a:t>
            </a:r>
            <a:endParaRPr/>
          </a:p>
        </p:txBody>
      </p:sp>
      <p:pic>
        <p:nvPicPr>
          <p:cNvPr id="321" name="Google Shape;321;p39"/>
          <p:cNvPicPr preferRelativeResize="0"/>
          <p:nvPr/>
        </p:nvPicPr>
        <p:blipFill rotWithShape="1">
          <a:blip r:embed="rId3">
            <a:alphaModFix/>
          </a:blip>
          <a:srcRect b="21025" l="0" r="8892" t="16970"/>
          <a:stretch/>
        </p:blipFill>
        <p:spPr>
          <a:xfrm rot="-5400000">
            <a:off x="665400" y="481373"/>
            <a:ext cx="2036850" cy="810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p:nvPr/>
        </p:nvSpPr>
        <p:spPr>
          <a:xfrm>
            <a:off x="1068400" y="2235525"/>
            <a:ext cx="1827300" cy="107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Concert One"/>
                <a:ea typeface="Concert One"/>
                <a:cs typeface="Concert One"/>
                <a:sym typeface="Concert One"/>
              </a:rPr>
              <a:t>CB[1]</a:t>
            </a:r>
            <a:endParaRPr sz="3500">
              <a:latin typeface="Concert One"/>
              <a:ea typeface="Concert One"/>
              <a:cs typeface="Concert One"/>
              <a:sym typeface="Concert One"/>
            </a:endParaRPr>
          </a:p>
        </p:txBody>
      </p:sp>
      <p:sp>
        <p:nvSpPr>
          <p:cNvPr id="327" name="Google Shape;327;p40"/>
          <p:cNvSpPr txBox="1"/>
          <p:nvPr>
            <p:ph idx="1" type="subTitle"/>
          </p:nvPr>
        </p:nvSpPr>
        <p:spPr>
          <a:xfrm>
            <a:off x="1546775" y="3828100"/>
            <a:ext cx="23325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a:t>
            </a:r>
            <a:r>
              <a:rPr lang="en"/>
              <a:t> Block Design</a:t>
            </a:r>
            <a:endParaRPr/>
          </a:p>
        </p:txBody>
      </p:sp>
      <p:sp>
        <p:nvSpPr>
          <p:cNvPr id="328" name="Google Shape;328;p40"/>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CB[1]</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Remove nuisance variable by blocking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1 Block = Participants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1 Factor = Type of Reaction Test</a:t>
            </a:r>
            <a:endParaRPr/>
          </a:p>
          <a:p>
            <a:pPr indent="0" lvl="0" marL="0" rtl="0" algn="l">
              <a:spcBef>
                <a:spcPts val="0"/>
              </a:spcBef>
              <a:spcAft>
                <a:spcPts val="0"/>
              </a:spcAft>
              <a:buNone/>
            </a:pPr>
            <a:r>
              <a:t/>
            </a:r>
            <a:endParaRPr/>
          </a:p>
        </p:txBody>
      </p:sp>
      <p:sp>
        <p:nvSpPr>
          <p:cNvPr id="329" name="Google Shape;329;p40"/>
          <p:cNvSpPr txBox="1"/>
          <p:nvPr>
            <p:ph type="title"/>
          </p:nvPr>
        </p:nvSpPr>
        <p:spPr>
          <a:xfrm>
            <a:off x="700075" y="711175"/>
            <a:ext cx="3371400" cy="9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Type of </a:t>
            </a:r>
            <a:r>
              <a:rPr lang="en"/>
              <a:t>Experiment</a:t>
            </a:r>
            <a:r>
              <a:rPr lang="en"/>
              <a:t> Did We Use?</a:t>
            </a:r>
            <a:endParaRPr/>
          </a:p>
        </p:txBody>
      </p:sp>
      <p:sp>
        <p:nvSpPr>
          <p:cNvPr id="330" name="Google Shape;330;p40"/>
          <p:cNvSpPr/>
          <p:nvPr/>
        </p:nvSpPr>
        <p:spPr>
          <a:xfrm rot="-2700000">
            <a:off x="765274" y="2065491"/>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31" name="Google Shape;331;p40"/>
          <p:cNvSpPr/>
          <p:nvPr/>
        </p:nvSpPr>
        <p:spPr>
          <a:xfrm rot="-2700000">
            <a:off x="2517624" y="3175166"/>
            <a:ext cx="647436" cy="266330"/>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332" name="Google Shape;332;p40"/>
          <p:cNvPicPr preferRelativeResize="0"/>
          <p:nvPr/>
        </p:nvPicPr>
        <p:blipFill>
          <a:blip r:embed="rId3">
            <a:alphaModFix amt="80000"/>
          </a:blip>
          <a:stretch>
            <a:fillRect/>
          </a:stretch>
        </p:blipFill>
        <p:spPr>
          <a:xfrm rot="-6023610">
            <a:off x="2786831" y="3004878"/>
            <a:ext cx="1579416" cy="7164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338" name="Google Shape;338;p41"/>
          <p:cNvPicPr preferRelativeResize="0"/>
          <p:nvPr/>
        </p:nvPicPr>
        <p:blipFill rotWithShape="1">
          <a:blip r:embed="rId3">
            <a:alphaModFix amt="86000"/>
          </a:blip>
          <a:srcRect b="0" l="0" r="0" t="0"/>
          <a:stretch/>
        </p:blipFill>
        <p:spPr>
          <a:xfrm rot="1344117">
            <a:off x="3823925" y="1324475"/>
            <a:ext cx="1496149" cy="1160650"/>
          </a:xfrm>
          <a:prstGeom prst="rect">
            <a:avLst/>
          </a:prstGeom>
          <a:noFill/>
          <a:ln>
            <a:noFill/>
          </a:ln>
        </p:spPr>
      </p:pic>
      <p:pic>
        <p:nvPicPr>
          <p:cNvPr id="339" name="Google Shape;339;p41"/>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340" name="Google Shape;340;p41"/>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341" name="Google Shape;341;p41"/>
          <p:cNvSpPr txBox="1"/>
          <p:nvPr>
            <p:ph type="title"/>
          </p:nvPr>
        </p:nvSpPr>
        <p:spPr>
          <a:xfrm>
            <a:off x="2260075" y="2779500"/>
            <a:ext cx="47295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Initial Protocol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 Protocol</a:t>
            </a:r>
            <a:endParaRPr/>
          </a:p>
        </p:txBody>
      </p:sp>
      <p:sp>
        <p:nvSpPr>
          <p:cNvPr id="347" name="Google Shape;347;p42"/>
          <p:cNvSpPr txBox="1"/>
          <p:nvPr>
            <p:ph type="title"/>
          </p:nvPr>
        </p:nvSpPr>
        <p:spPr>
          <a:xfrm>
            <a:off x="1688156"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1</a:t>
            </a:r>
            <a:endParaRPr sz="1800">
              <a:solidFill>
                <a:schemeClr val="dk2"/>
              </a:solidFill>
            </a:endParaRPr>
          </a:p>
        </p:txBody>
      </p:sp>
      <p:pic>
        <p:nvPicPr>
          <p:cNvPr id="348" name="Google Shape;348;p42"/>
          <p:cNvPicPr preferRelativeResize="0"/>
          <p:nvPr/>
        </p:nvPicPr>
        <p:blipFill>
          <a:blip r:embed="rId3">
            <a:alphaModFix amt="86000"/>
          </a:blip>
          <a:stretch>
            <a:fillRect/>
          </a:stretch>
        </p:blipFill>
        <p:spPr>
          <a:xfrm rot="729280">
            <a:off x="3362160" y="2414935"/>
            <a:ext cx="1168516" cy="689430"/>
          </a:xfrm>
          <a:prstGeom prst="rect">
            <a:avLst/>
          </a:prstGeom>
          <a:noFill/>
          <a:ln>
            <a:noFill/>
          </a:ln>
        </p:spPr>
      </p:pic>
      <p:pic>
        <p:nvPicPr>
          <p:cNvPr id="349" name="Google Shape;349;p42"/>
          <p:cNvPicPr preferRelativeResize="0"/>
          <p:nvPr/>
        </p:nvPicPr>
        <p:blipFill>
          <a:blip r:embed="rId3">
            <a:alphaModFix amt="86000"/>
          </a:blip>
          <a:stretch>
            <a:fillRect/>
          </a:stretch>
        </p:blipFill>
        <p:spPr>
          <a:xfrm rot="729280">
            <a:off x="5008885" y="2414935"/>
            <a:ext cx="1168516" cy="689430"/>
          </a:xfrm>
          <a:prstGeom prst="rect">
            <a:avLst/>
          </a:prstGeom>
          <a:noFill/>
          <a:ln>
            <a:noFill/>
          </a:ln>
        </p:spPr>
      </p:pic>
      <p:pic>
        <p:nvPicPr>
          <p:cNvPr id="350" name="Google Shape;350;p42"/>
          <p:cNvPicPr preferRelativeResize="0"/>
          <p:nvPr/>
        </p:nvPicPr>
        <p:blipFill>
          <a:blip r:embed="rId3">
            <a:alphaModFix amt="86000"/>
          </a:blip>
          <a:stretch>
            <a:fillRect/>
          </a:stretch>
        </p:blipFill>
        <p:spPr>
          <a:xfrm rot="729280">
            <a:off x="6655016" y="2414935"/>
            <a:ext cx="1168516" cy="689430"/>
          </a:xfrm>
          <a:prstGeom prst="rect">
            <a:avLst/>
          </a:prstGeom>
          <a:noFill/>
          <a:ln>
            <a:noFill/>
          </a:ln>
        </p:spPr>
      </p:pic>
      <p:pic>
        <p:nvPicPr>
          <p:cNvPr id="351" name="Google Shape;351;p42"/>
          <p:cNvPicPr preferRelativeResize="0"/>
          <p:nvPr/>
        </p:nvPicPr>
        <p:blipFill>
          <a:blip r:embed="rId3">
            <a:alphaModFix amt="86000"/>
          </a:blip>
          <a:stretch>
            <a:fillRect/>
          </a:stretch>
        </p:blipFill>
        <p:spPr>
          <a:xfrm rot="729280">
            <a:off x="1715436" y="2414935"/>
            <a:ext cx="1168516" cy="689430"/>
          </a:xfrm>
          <a:prstGeom prst="rect">
            <a:avLst/>
          </a:prstGeom>
          <a:noFill/>
          <a:ln>
            <a:noFill/>
          </a:ln>
        </p:spPr>
      </p:pic>
      <p:sp>
        <p:nvSpPr>
          <p:cNvPr id="352" name="Google Shape;352;p42"/>
          <p:cNvSpPr txBox="1"/>
          <p:nvPr>
            <p:ph type="title"/>
          </p:nvPr>
        </p:nvSpPr>
        <p:spPr>
          <a:xfrm>
            <a:off x="3347356"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2</a:t>
            </a:r>
            <a:endParaRPr sz="1800">
              <a:solidFill>
                <a:schemeClr val="dk2"/>
              </a:solidFill>
            </a:endParaRPr>
          </a:p>
        </p:txBody>
      </p:sp>
      <p:sp>
        <p:nvSpPr>
          <p:cNvPr id="353" name="Google Shape;353;p42"/>
          <p:cNvSpPr txBox="1"/>
          <p:nvPr>
            <p:ph type="title"/>
          </p:nvPr>
        </p:nvSpPr>
        <p:spPr>
          <a:xfrm>
            <a:off x="4994081"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3</a:t>
            </a:r>
            <a:endParaRPr sz="1800">
              <a:solidFill>
                <a:schemeClr val="dk2"/>
              </a:solidFill>
            </a:endParaRPr>
          </a:p>
        </p:txBody>
      </p:sp>
      <p:sp>
        <p:nvSpPr>
          <p:cNvPr id="354" name="Google Shape;354;p42"/>
          <p:cNvSpPr txBox="1"/>
          <p:nvPr>
            <p:ph type="title"/>
          </p:nvPr>
        </p:nvSpPr>
        <p:spPr>
          <a:xfrm>
            <a:off x="6624111" y="2482825"/>
            <a:ext cx="1226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Step 4</a:t>
            </a:r>
            <a:endParaRPr sz="1800">
              <a:solidFill>
                <a:schemeClr val="dk2"/>
              </a:solidFill>
            </a:endParaRPr>
          </a:p>
        </p:txBody>
      </p:sp>
      <p:sp>
        <p:nvSpPr>
          <p:cNvPr id="355" name="Google Shape;355;p42"/>
          <p:cNvSpPr txBox="1"/>
          <p:nvPr>
            <p:ph idx="4294967295" type="subTitle"/>
          </p:nvPr>
        </p:nvSpPr>
        <p:spPr>
          <a:xfrm>
            <a:off x="1372994" y="3524450"/>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Take Random Sample</a:t>
            </a:r>
            <a:endParaRPr sz="1400">
              <a:solidFill>
                <a:schemeClr val="dk2"/>
              </a:solidFill>
            </a:endParaRPr>
          </a:p>
        </p:txBody>
      </p:sp>
      <p:sp>
        <p:nvSpPr>
          <p:cNvPr id="356" name="Google Shape;356;p42"/>
          <p:cNvSpPr txBox="1"/>
          <p:nvPr>
            <p:ph idx="4294967295" type="subTitle"/>
          </p:nvPr>
        </p:nvSpPr>
        <p:spPr>
          <a:xfrm>
            <a:off x="6312561" y="1343225"/>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Record Average</a:t>
            </a:r>
            <a:endParaRPr sz="1400">
              <a:solidFill>
                <a:schemeClr val="dk2"/>
              </a:solidFill>
            </a:endParaRPr>
          </a:p>
        </p:txBody>
      </p:sp>
      <p:sp>
        <p:nvSpPr>
          <p:cNvPr id="357" name="Google Shape;357;p42"/>
          <p:cNvSpPr txBox="1"/>
          <p:nvPr>
            <p:ph idx="4294967295" type="subTitle"/>
          </p:nvPr>
        </p:nvSpPr>
        <p:spPr>
          <a:xfrm>
            <a:off x="3034006" y="1343225"/>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Determine Level of Test</a:t>
            </a:r>
            <a:endParaRPr sz="1400">
              <a:solidFill>
                <a:schemeClr val="dk2"/>
              </a:solidFill>
            </a:endParaRPr>
          </a:p>
        </p:txBody>
      </p:sp>
      <p:sp>
        <p:nvSpPr>
          <p:cNvPr id="358" name="Google Shape;358;p42"/>
          <p:cNvSpPr txBox="1"/>
          <p:nvPr>
            <p:ph idx="4294967295" type="subTitle"/>
          </p:nvPr>
        </p:nvSpPr>
        <p:spPr>
          <a:xfrm>
            <a:off x="4680731" y="3524450"/>
            <a:ext cx="1853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dk2"/>
                </a:solidFill>
              </a:rPr>
              <a:t>Participant Performs Reaction Test</a:t>
            </a:r>
            <a:endParaRPr sz="1400">
              <a:solidFill>
                <a:schemeClr val="dk2"/>
              </a:solidFill>
            </a:endParaRPr>
          </a:p>
        </p:txBody>
      </p:sp>
      <p:pic>
        <p:nvPicPr>
          <p:cNvPr id="359" name="Google Shape;359;p42"/>
          <p:cNvPicPr preferRelativeResize="0"/>
          <p:nvPr/>
        </p:nvPicPr>
        <p:blipFill>
          <a:blip r:embed="rId4">
            <a:alphaModFix amt="80000"/>
          </a:blip>
          <a:stretch>
            <a:fillRect/>
          </a:stretch>
        </p:blipFill>
        <p:spPr>
          <a:xfrm rot="-5400000">
            <a:off x="3747145" y="2115450"/>
            <a:ext cx="425926" cy="198050"/>
          </a:xfrm>
          <a:prstGeom prst="rect">
            <a:avLst/>
          </a:prstGeom>
          <a:noFill/>
          <a:ln>
            <a:noFill/>
          </a:ln>
        </p:spPr>
      </p:pic>
      <p:pic>
        <p:nvPicPr>
          <p:cNvPr id="360" name="Google Shape;360;p42"/>
          <p:cNvPicPr preferRelativeResize="0"/>
          <p:nvPr/>
        </p:nvPicPr>
        <p:blipFill>
          <a:blip r:embed="rId4">
            <a:alphaModFix amt="80000"/>
          </a:blip>
          <a:stretch>
            <a:fillRect/>
          </a:stretch>
        </p:blipFill>
        <p:spPr>
          <a:xfrm rot="-5400000">
            <a:off x="7026324" y="2115450"/>
            <a:ext cx="425926" cy="198050"/>
          </a:xfrm>
          <a:prstGeom prst="rect">
            <a:avLst/>
          </a:prstGeom>
          <a:noFill/>
          <a:ln>
            <a:noFill/>
          </a:ln>
        </p:spPr>
      </p:pic>
      <p:pic>
        <p:nvPicPr>
          <p:cNvPr id="361" name="Google Shape;361;p42"/>
          <p:cNvPicPr preferRelativeResize="0"/>
          <p:nvPr/>
        </p:nvPicPr>
        <p:blipFill>
          <a:blip r:embed="rId4">
            <a:alphaModFix amt="80000"/>
          </a:blip>
          <a:stretch>
            <a:fillRect/>
          </a:stretch>
        </p:blipFill>
        <p:spPr>
          <a:xfrm rot="5400000">
            <a:off x="5395070" y="3212450"/>
            <a:ext cx="425926" cy="198050"/>
          </a:xfrm>
          <a:prstGeom prst="rect">
            <a:avLst/>
          </a:prstGeom>
          <a:noFill/>
          <a:ln>
            <a:noFill/>
          </a:ln>
        </p:spPr>
      </p:pic>
      <p:pic>
        <p:nvPicPr>
          <p:cNvPr id="362" name="Google Shape;362;p42"/>
          <p:cNvPicPr preferRelativeResize="0"/>
          <p:nvPr/>
        </p:nvPicPr>
        <p:blipFill>
          <a:blip r:embed="rId4">
            <a:alphaModFix amt="80000"/>
          </a:blip>
          <a:stretch>
            <a:fillRect/>
          </a:stretch>
        </p:blipFill>
        <p:spPr>
          <a:xfrm rot="5400000">
            <a:off x="2086720" y="3190962"/>
            <a:ext cx="425926" cy="198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ph idx="8" type="title"/>
          </p:nvPr>
        </p:nvSpPr>
        <p:spPr>
          <a:xfrm>
            <a:off x="652000" y="711175"/>
            <a:ext cx="30102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Conducting </a:t>
            </a:r>
            <a:endParaRPr/>
          </a:p>
          <a:p>
            <a:pPr indent="0" lvl="0" marL="0" rtl="0" algn="l">
              <a:spcBef>
                <a:spcPts val="0"/>
              </a:spcBef>
              <a:spcAft>
                <a:spcPts val="0"/>
              </a:spcAft>
              <a:buNone/>
            </a:pPr>
            <a:r>
              <a:rPr lang="en"/>
              <a:t>Your Experiment</a:t>
            </a:r>
            <a:endParaRPr/>
          </a:p>
        </p:txBody>
      </p:sp>
      <p:sp>
        <p:nvSpPr>
          <p:cNvPr id="368" name="Google Shape;368;p43"/>
          <p:cNvSpPr/>
          <p:nvPr/>
        </p:nvSpPr>
        <p:spPr>
          <a:xfrm>
            <a:off x="7639575" y="711175"/>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a:off x="7125750" y="544900"/>
            <a:ext cx="564034" cy="445373"/>
          </a:xfrm>
          <a:custGeom>
            <a:rect b="b" l="l" r="r" t="t"/>
            <a:pathLst>
              <a:path extrusionOk="0" h="30811" w="3902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txBox="1"/>
          <p:nvPr>
            <p:ph type="title"/>
          </p:nvPr>
        </p:nvSpPr>
        <p:spPr>
          <a:xfrm>
            <a:off x="907475" y="1976150"/>
            <a:ext cx="2917800" cy="25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Conduct Pilot 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a:t>
            </a:r>
            <a:r>
              <a:rPr lang="en"/>
              <a:t>.) Reflect on Pilot Study</a:t>
            </a:r>
            <a:endParaRPr/>
          </a:p>
          <a:p>
            <a:pPr indent="0" lvl="0" marL="0" rtl="0" algn="l">
              <a:spcBef>
                <a:spcPts val="0"/>
              </a:spcBef>
              <a:spcAft>
                <a:spcPts val="0"/>
              </a:spcAft>
              <a:buNone/>
            </a:pPr>
            <a:r>
              <a:t/>
            </a:r>
            <a:endParaRPr/>
          </a:p>
          <a:p>
            <a:pPr indent="0" lvl="0" marL="457200" rtl="0" algn="ctr">
              <a:spcBef>
                <a:spcPts val="0"/>
              </a:spcBef>
              <a:spcAft>
                <a:spcPts val="0"/>
              </a:spcAft>
              <a:buNone/>
            </a:pPr>
            <a:r>
              <a:t/>
            </a:r>
            <a:endParaRPr/>
          </a:p>
          <a:p>
            <a:pPr indent="0" lvl="0" marL="0" rtl="0" algn="l">
              <a:spcBef>
                <a:spcPts val="0"/>
              </a:spcBef>
              <a:spcAft>
                <a:spcPts val="0"/>
              </a:spcAft>
              <a:buNone/>
            </a:pPr>
            <a:r>
              <a:t/>
            </a:r>
            <a:endParaRPr/>
          </a:p>
        </p:txBody>
      </p:sp>
      <p:pic>
        <p:nvPicPr>
          <p:cNvPr id="371" name="Google Shape;371;p43"/>
          <p:cNvPicPr preferRelativeResize="0"/>
          <p:nvPr/>
        </p:nvPicPr>
        <p:blipFill>
          <a:blip r:embed="rId3">
            <a:alphaModFix amt="80000"/>
          </a:blip>
          <a:stretch>
            <a:fillRect/>
          </a:stretch>
        </p:blipFill>
        <p:spPr>
          <a:xfrm flipH="1" rot="-8782544">
            <a:off x="2838699" y="963273"/>
            <a:ext cx="1124399" cy="510031"/>
          </a:xfrm>
          <a:prstGeom prst="rect">
            <a:avLst/>
          </a:prstGeom>
          <a:noFill/>
          <a:ln>
            <a:noFill/>
          </a:ln>
        </p:spPr>
      </p:pic>
      <p:sp>
        <p:nvSpPr>
          <p:cNvPr id="372" name="Google Shape;372;p43"/>
          <p:cNvSpPr txBox="1"/>
          <p:nvPr>
            <p:ph type="title"/>
          </p:nvPr>
        </p:nvSpPr>
        <p:spPr>
          <a:xfrm>
            <a:off x="5220950" y="961500"/>
            <a:ext cx="3010200" cy="322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a:t>
            </a:r>
            <a:r>
              <a:rPr lang="en"/>
              <a:t>.) Finalize Protocol</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4.) Conduct Experiment and Collect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a:t>
            </a:r>
            <a:r>
              <a:rPr lang="en"/>
              <a:t>.) Make a Factor Diagram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78" name="Google Shape;378;p44"/>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pic>
        <p:nvPicPr>
          <p:cNvPr id="379" name="Google Shape;379;p44"/>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380" name="Google Shape;380;p44"/>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381" name="Google Shape;381;p44"/>
          <p:cNvSpPr txBox="1"/>
          <p:nvPr>
            <p:ph type="title"/>
          </p:nvPr>
        </p:nvSpPr>
        <p:spPr>
          <a:xfrm>
            <a:off x="2260075" y="2550900"/>
            <a:ext cx="47295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Conduct Pilot Study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5"/>
          <p:cNvPicPr preferRelativeResize="0"/>
          <p:nvPr/>
        </p:nvPicPr>
        <p:blipFill>
          <a:blip r:embed="rId3">
            <a:alphaModFix amt="67000"/>
          </a:blip>
          <a:stretch>
            <a:fillRect/>
          </a:stretch>
        </p:blipFill>
        <p:spPr>
          <a:xfrm>
            <a:off x="6167400" y="2571750"/>
            <a:ext cx="1512775" cy="1874245"/>
          </a:xfrm>
          <a:prstGeom prst="rect">
            <a:avLst/>
          </a:prstGeom>
          <a:noFill/>
          <a:ln>
            <a:noFill/>
          </a:ln>
        </p:spPr>
      </p:pic>
      <p:pic>
        <p:nvPicPr>
          <p:cNvPr id="387" name="Google Shape;387;p45"/>
          <p:cNvPicPr preferRelativeResize="0"/>
          <p:nvPr/>
        </p:nvPicPr>
        <p:blipFill>
          <a:blip r:embed="rId4">
            <a:alphaModFix/>
          </a:blip>
          <a:stretch>
            <a:fillRect/>
          </a:stretch>
        </p:blipFill>
        <p:spPr>
          <a:xfrm>
            <a:off x="6090574" y="875051"/>
            <a:ext cx="1589599" cy="1394970"/>
          </a:xfrm>
          <a:prstGeom prst="rect">
            <a:avLst/>
          </a:prstGeom>
          <a:noFill/>
          <a:ln>
            <a:noFill/>
          </a:ln>
        </p:spPr>
      </p:pic>
      <p:sp>
        <p:nvSpPr>
          <p:cNvPr id="388" name="Google Shape;388;p45"/>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fake set of participants, have them follow the initial protocol and collect the results.</a:t>
            </a:r>
            <a:endParaRPr/>
          </a:p>
          <a:p>
            <a:pPr indent="0" lvl="0" marL="0" rtl="0" algn="l">
              <a:spcBef>
                <a:spcPts val="1600"/>
              </a:spcBef>
              <a:spcAft>
                <a:spcPts val="1600"/>
              </a:spcAft>
              <a:buNone/>
            </a:pPr>
            <a:r>
              <a:rPr lang="en"/>
              <a:t>This </a:t>
            </a:r>
            <a:r>
              <a:rPr lang="en"/>
              <a:t>will</a:t>
            </a:r>
            <a:r>
              <a:rPr lang="en"/>
              <a:t> allow you to alter any issues you come across</a:t>
            </a:r>
            <a:endParaRPr/>
          </a:p>
        </p:txBody>
      </p:sp>
      <p:sp>
        <p:nvSpPr>
          <p:cNvPr id="389" name="Google Shape;389;p4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Pilot Study</a:t>
            </a:r>
            <a:endParaRPr/>
          </a:p>
        </p:txBody>
      </p:sp>
      <p:pic>
        <p:nvPicPr>
          <p:cNvPr id="390" name="Google Shape;390;p45"/>
          <p:cNvPicPr preferRelativeResize="0"/>
          <p:nvPr/>
        </p:nvPicPr>
        <p:blipFill>
          <a:blip r:embed="rId5">
            <a:alphaModFix amt="56000"/>
          </a:blip>
          <a:stretch>
            <a:fillRect/>
          </a:stretch>
        </p:blipFill>
        <p:spPr>
          <a:xfrm rot="10800000">
            <a:off x="1124175" y="1103650"/>
            <a:ext cx="1918825" cy="216200"/>
          </a:xfrm>
          <a:prstGeom prst="rect">
            <a:avLst/>
          </a:prstGeom>
          <a:noFill/>
          <a:ln>
            <a:noFill/>
          </a:ln>
        </p:spPr>
      </p:pic>
      <p:sp>
        <p:nvSpPr>
          <p:cNvPr id="391" name="Google Shape;391;p45"/>
          <p:cNvSpPr/>
          <p:nvPr/>
        </p:nvSpPr>
        <p:spPr>
          <a:xfrm rot="-391042">
            <a:off x="5665714" y="2448475"/>
            <a:ext cx="1101258" cy="649000"/>
          </a:xfrm>
          <a:custGeom>
            <a:rect b="b" l="l" r="r" t="t"/>
            <a:pathLst>
              <a:path extrusionOk="0" h="25961" w="44052">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
          <p:cNvSpPr/>
          <p:nvPr/>
        </p:nvSpPr>
        <p:spPr>
          <a:xfrm rot="-2148808">
            <a:off x="5764324" y="864375"/>
            <a:ext cx="647414" cy="266322"/>
          </a:xfrm>
          <a:custGeom>
            <a:rect b="b" l="l" r="r" t="t"/>
            <a:pathLst>
              <a:path extrusionOk="0" h="14902" w="36226">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rotWithShape="0" algn="bl" dir="5400000" dist="19050">
              <a:srgbClr val="000000">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45"/>
          <p:cNvSpPr/>
          <p:nvPr/>
        </p:nvSpPr>
        <p:spPr>
          <a:xfrm>
            <a:off x="7398700" y="669286"/>
            <a:ext cx="504629" cy="656495"/>
          </a:xfrm>
          <a:custGeom>
            <a:rect b="b" l="l" r="r" t="t"/>
            <a:pathLst>
              <a:path extrusionOk="0" h="36727" w="28231">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id="394" name="Google Shape;394;p45"/>
          <p:cNvPicPr preferRelativeResize="0"/>
          <p:nvPr/>
        </p:nvPicPr>
        <p:blipFill>
          <a:blip r:embed="rId6">
            <a:alphaModFix amt="80000"/>
          </a:blip>
          <a:stretch>
            <a:fillRect/>
          </a:stretch>
        </p:blipFill>
        <p:spPr>
          <a:xfrm flipH="1" rot="6023610">
            <a:off x="4575756" y="2456753"/>
            <a:ext cx="1579416" cy="7164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400" name="Google Shape;400;p46"/>
          <p:cNvPicPr preferRelativeResize="0"/>
          <p:nvPr/>
        </p:nvPicPr>
        <p:blipFill rotWithShape="1">
          <a:blip r:embed="rId3">
            <a:alphaModFix amt="86000"/>
          </a:blip>
          <a:srcRect b="0" l="0" r="0" t="0"/>
          <a:stretch/>
        </p:blipFill>
        <p:spPr>
          <a:xfrm rot="1344117">
            <a:off x="3823925" y="1324475"/>
            <a:ext cx="1496149" cy="1160650"/>
          </a:xfrm>
          <a:prstGeom prst="rect">
            <a:avLst/>
          </a:prstGeom>
          <a:noFill/>
          <a:ln>
            <a:noFill/>
          </a:ln>
        </p:spPr>
      </p:pic>
      <p:pic>
        <p:nvPicPr>
          <p:cNvPr id="401" name="Google Shape;401;p46"/>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402" name="Google Shape;402;p46"/>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403" name="Google Shape;403;p46"/>
          <p:cNvSpPr txBox="1"/>
          <p:nvPr>
            <p:ph type="title"/>
          </p:nvPr>
        </p:nvSpPr>
        <p:spPr>
          <a:xfrm>
            <a:off x="2207250" y="2808875"/>
            <a:ext cx="4729500" cy="12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Reflect on Pilot Study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7"/>
          <p:cNvPicPr preferRelativeResize="0"/>
          <p:nvPr/>
        </p:nvPicPr>
        <p:blipFill rotWithShape="1">
          <a:blip r:embed="rId3">
            <a:alphaModFix/>
          </a:blip>
          <a:srcRect b="18300" l="0" r="8892" t="16734"/>
          <a:stretch/>
        </p:blipFill>
        <p:spPr>
          <a:xfrm rot="10800000">
            <a:off x="62175" y="3766782"/>
            <a:ext cx="2036850" cy="846042"/>
          </a:xfrm>
          <a:prstGeom prst="rect">
            <a:avLst/>
          </a:prstGeom>
          <a:noFill/>
          <a:ln>
            <a:noFill/>
          </a:ln>
        </p:spPr>
      </p:pic>
      <p:pic>
        <p:nvPicPr>
          <p:cNvPr id="409" name="Google Shape;409;p47"/>
          <p:cNvPicPr preferRelativeResize="0"/>
          <p:nvPr/>
        </p:nvPicPr>
        <p:blipFill>
          <a:blip r:embed="rId4">
            <a:alphaModFix/>
          </a:blip>
          <a:stretch>
            <a:fillRect/>
          </a:stretch>
        </p:blipFill>
        <p:spPr>
          <a:xfrm rot="-937745">
            <a:off x="890796" y="570632"/>
            <a:ext cx="2143057" cy="2505585"/>
          </a:xfrm>
          <a:prstGeom prst="rect">
            <a:avLst/>
          </a:prstGeom>
          <a:noFill/>
          <a:ln>
            <a:noFill/>
          </a:ln>
        </p:spPr>
      </p:pic>
      <p:pic>
        <p:nvPicPr>
          <p:cNvPr id="410" name="Google Shape;410;p47"/>
          <p:cNvPicPr preferRelativeResize="0"/>
          <p:nvPr/>
        </p:nvPicPr>
        <p:blipFill>
          <a:blip r:embed="rId4">
            <a:alphaModFix/>
          </a:blip>
          <a:stretch>
            <a:fillRect/>
          </a:stretch>
        </p:blipFill>
        <p:spPr>
          <a:xfrm rot="3">
            <a:off x="1959346" y="2107231"/>
            <a:ext cx="2143058" cy="2505584"/>
          </a:xfrm>
          <a:prstGeom prst="rect">
            <a:avLst/>
          </a:prstGeom>
          <a:noFill/>
          <a:ln>
            <a:noFill/>
          </a:ln>
        </p:spPr>
      </p:pic>
      <p:pic>
        <p:nvPicPr>
          <p:cNvPr id="411" name="Google Shape;411;p47"/>
          <p:cNvPicPr preferRelativeResize="0"/>
          <p:nvPr/>
        </p:nvPicPr>
        <p:blipFill>
          <a:blip r:embed="rId5">
            <a:alphaModFix/>
          </a:blip>
          <a:stretch>
            <a:fillRect/>
          </a:stretch>
        </p:blipFill>
        <p:spPr>
          <a:xfrm rot="-5400000">
            <a:off x="4690530" y="1182821"/>
            <a:ext cx="4116950" cy="2668275"/>
          </a:xfrm>
          <a:prstGeom prst="rect">
            <a:avLst/>
          </a:prstGeom>
          <a:noFill/>
          <a:ln>
            <a:noFill/>
          </a:ln>
        </p:spPr>
      </p:pic>
      <p:sp>
        <p:nvSpPr>
          <p:cNvPr id="412" name="Google Shape;412;p47"/>
          <p:cNvSpPr txBox="1"/>
          <p:nvPr/>
        </p:nvSpPr>
        <p:spPr>
          <a:xfrm rot="-954824">
            <a:off x="1191323" y="1403143"/>
            <a:ext cx="1938803" cy="104672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Where were </a:t>
            </a:r>
            <a:r>
              <a:rPr lang="en">
                <a:solidFill>
                  <a:schemeClr val="dk1"/>
                </a:solidFill>
                <a:latin typeface="Roboto Mono Medium"/>
                <a:ea typeface="Roboto Mono Medium"/>
                <a:cs typeface="Roboto Mono Medium"/>
                <a:sym typeface="Roboto Mono Medium"/>
              </a:rPr>
              <a:t>biases and variability introduced?</a:t>
            </a:r>
            <a:endParaRPr>
              <a:solidFill>
                <a:schemeClr val="dk1"/>
              </a:solidFill>
              <a:latin typeface="Roboto Mono Medium"/>
              <a:ea typeface="Roboto Mono Medium"/>
              <a:cs typeface="Roboto Mono Medium"/>
              <a:sym typeface="Roboto Mono Medium"/>
            </a:endParaRPr>
          </a:p>
        </p:txBody>
      </p:sp>
      <p:sp>
        <p:nvSpPr>
          <p:cNvPr id="413" name="Google Shape;413;p47"/>
          <p:cNvSpPr txBox="1"/>
          <p:nvPr/>
        </p:nvSpPr>
        <p:spPr>
          <a:xfrm rot="1163">
            <a:off x="2142025" y="2995204"/>
            <a:ext cx="1773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What went </a:t>
            </a:r>
            <a:r>
              <a:rPr lang="en">
                <a:solidFill>
                  <a:schemeClr val="dk1"/>
                </a:solidFill>
                <a:latin typeface="Roboto Mono Medium"/>
                <a:ea typeface="Roboto Mono Medium"/>
                <a:cs typeface="Roboto Mono Medium"/>
                <a:sym typeface="Roboto Mono Medium"/>
              </a:rPr>
              <a:t>well</a:t>
            </a:r>
            <a:r>
              <a:rPr lang="en">
                <a:solidFill>
                  <a:schemeClr val="dk1"/>
                </a:solidFill>
                <a:latin typeface="Roboto Mono Medium"/>
                <a:ea typeface="Roboto Mono Medium"/>
                <a:cs typeface="Roboto Mono Medium"/>
                <a:sym typeface="Roboto Mono Medium"/>
              </a:rPr>
              <a:t> in the pilot study that needs to remain the same?</a:t>
            </a:r>
            <a:endParaRPr>
              <a:solidFill>
                <a:schemeClr val="dk1"/>
              </a:solidFill>
              <a:latin typeface="Roboto Mono Medium"/>
              <a:ea typeface="Roboto Mono Medium"/>
              <a:cs typeface="Roboto Mono Medium"/>
              <a:sym typeface="Roboto Mono Medium"/>
            </a:endParaRPr>
          </a:p>
        </p:txBody>
      </p:sp>
      <p:sp>
        <p:nvSpPr>
          <p:cNvPr id="414" name="Google Shape;414;p47"/>
          <p:cNvSpPr txBox="1"/>
          <p:nvPr/>
        </p:nvSpPr>
        <p:spPr>
          <a:xfrm>
            <a:off x="6310150" y="1245275"/>
            <a:ext cx="1508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44141"/>
                </a:solidFill>
                <a:latin typeface="Roboto Mono Medium"/>
                <a:ea typeface="Roboto Mono Medium"/>
                <a:cs typeface="Roboto Mono Medium"/>
                <a:sym typeface="Roboto Mono Medium"/>
              </a:rPr>
              <a:t>Human error</a:t>
            </a:r>
            <a:endParaRPr>
              <a:solidFill>
                <a:srgbClr val="B44141"/>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a:solidFill>
                <a:srgbClr val="B4414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B44141"/>
                </a:solidFill>
                <a:latin typeface="Roboto Mono Medium"/>
                <a:ea typeface="Roboto Mono Medium"/>
                <a:cs typeface="Roboto Mono Medium"/>
                <a:sym typeface="Roboto Mono Medium"/>
              </a:rPr>
              <a:t>Keeping materials constant</a:t>
            </a:r>
            <a:endParaRPr>
              <a:solidFill>
                <a:srgbClr val="B44141"/>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a:solidFill>
                <a:srgbClr val="B4414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B44141"/>
                </a:solidFill>
                <a:latin typeface="Roboto Mono Medium"/>
                <a:ea typeface="Roboto Mono Medium"/>
                <a:cs typeface="Roboto Mono Medium"/>
                <a:sym typeface="Roboto Mono Medium"/>
              </a:rPr>
              <a:t>Removing possible distractions</a:t>
            </a:r>
            <a:endParaRPr>
              <a:solidFill>
                <a:srgbClr val="B44141"/>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a:solidFill>
                <a:srgbClr val="B44141"/>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B44141"/>
                </a:solidFill>
                <a:latin typeface="Roboto Mono Medium"/>
                <a:ea typeface="Roboto Mono Medium"/>
                <a:cs typeface="Roboto Mono Medium"/>
                <a:sym typeface="Roboto Mono Medium"/>
              </a:rPr>
              <a:t>Randomizing test order</a:t>
            </a:r>
            <a:endParaRPr>
              <a:solidFill>
                <a:srgbClr val="B44141"/>
              </a:solidFill>
              <a:latin typeface="Roboto Mono Medium"/>
              <a:ea typeface="Roboto Mono Medium"/>
              <a:cs typeface="Roboto Mono Medium"/>
              <a:sym typeface="Roboto Mon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1405150" y="711175"/>
            <a:ext cx="650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What is experimental design?</a:t>
            </a:r>
            <a:endParaRPr sz="2500"/>
          </a:p>
        </p:txBody>
      </p:sp>
      <p:sp>
        <p:nvSpPr>
          <p:cNvPr id="191" name="Google Shape;191;p30"/>
          <p:cNvSpPr txBox="1"/>
          <p:nvPr>
            <p:ph idx="1" type="body"/>
          </p:nvPr>
        </p:nvSpPr>
        <p:spPr>
          <a:xfrm>
            <a:off x="1398275" y="1401825"/>
            <a:ext cx="6963300" cy="30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D719D"/>
              </a:buClr>
              <a:buSzPts val="1100"/>
              <a:buFont typeface="Arial"/>
              <a:buNone/>
            </a:pPr>
            <a:r>
              <a:rPr b="1" lang="en" sz="1150">
                <a:solidFill>
                  <a:srgbClr val="B44141"/>
                </a:solidFill>
                <a:latin typeface="Roboto Mono"/>
                <a:ea typeface="Roboto Mono"/>
                <a:cs typeface="Roboto Mono"/>
                <a:sym typeface="Roboto Mono"/>
              </a:rPr>
              <a:t>Experimental Design:</a:t>
            </a:r>
            <a:r>
              <a:rPr lang="en" sz="1150"/>
              <a:t> The process of how an experiment is conducted</a:t>
            </a:r>
            <a:endParaRPr sz="1150"/>
          </a:p>
          <a:p>
            <a:pPr indent="0" lvl="0" marL="0" rtl="0" algn="l">
              <a:spcBef>
                <a:spcPts val="0"/>
              </a:spcBef>
              <a:spcAft>
                <a:spcPts val="0"/>
              </a:spcAft>
              <a:buClr>
                <a:srgbClr val="4D719D"/>
              </a:buClr>
              <a:buSzPts val="1100"/>
              <a:buFont typeface="Arial"/>
              <a:buNone/>
            </a:pPr>
            <a:r>
              <a:t/>
            </a:r>
            <a:endParaRPr sz="1150"/>
          </a:p>
          <a:p>
            <a:pPr indent="0" lvl="0" marL="0" rtl="0" algn="l">
              <a:spcBef>
                <a:spcPts val="0"/>
              </a:spcBef>
              <a:spcAft>
                <a:spcPts val="0"/>
              </a:spcAft>
              <a:buClr>
                <a:srgbClr val="4D719D"/>
              </a:buClr>
              <a:buSzPts val="1100"/>
              <a:buFont typeface="Arial"/>
              <a:buNone/>
            </a:pPr>
            <a:r>
              <a:rPr lang="en" sz="1150"/>
              <a:t>Why is it important?</a:t>
            </a:r>
            <a:endParaRPr sz="1050"/>
          </a:p>
          <a:p>
            <a:pPr indent="-301625" lvl="0" marL="457200" rtl="0" algn="l">
              <a:spcBef>
                <a:spcPts val="0"/>
              </a:spcBef>
              <a:spcAft>
                <a:spcPts val="0"/>
              </a:spcAft>
              <a:buClr>
                <a:srgbClr val="B44141"/>
              </a:buClr>
              <a:buSzPts val="1150"/>
              <a:buChar char="●"/>
            </a:pPr>
            <a:r>
              <a:rPr lang="en" sz="1150">
                <a:solidFill>
                  <a:srgbClr val="B44141"/>
                </a:solidFill>
              </a:rPr>
              <a:t>Effectively conduct an experiment</a:t>
            </a:r>
            <a:r>
              <a:rPr lang="en" sz="1150"/>
              <a:t> with the correct type of design</a:t>
            </a:r>
            <a:endParaRPr sz="1150"/>
          </a:p>
          <a:p>
            <a:pPr indent="-301625" lvl="0" marL="457200" rtl="0" algn="l">
              <a:spcBef>
                <a:spcPts val="0"/>
              </a:spcBef>
              <a:spcAft>
                <a:spcPts val="0"/>
              </a:spcAft>
              <a:buClr>
                <a:srgbClr val="B44141"/>
              </a:buClr>
              <a:buSzPts val="1150"/>
              <a:buChar char="●"/>
            </a:pPr>
            <a:r>
              <a:rPr lang="en" sz="1150"/>
              <a:t>Determining how to </a:t>
            </a:r>
            <a:r>
              <a:rPr lang="en" sz="1150">
                <a:solidFill>
                  <a:srgbClr val="B44141"/>
                </a:solidFill>
              </a:rPr>
              <a:t>answer the research question</a:t>
            </a:r>
            <a:endParaRPr sz="1150">
              <a:solidFill>
                <a:srgbClr val="B44141"/>
              </a:solidFill>
            </a:endParaRPr>
          </a:p>
          <a:p>
            <a:pPr indent="0" lvl="0" marL="0" rtl="0" algn="l">
              <a:spcBef>
                <a:spcPts val="0"/>
              </a:spcBef>
              <a:spcAft>
                <a:spcPts val="0"/>
              </a:spcAft>
              <a:buNone/>
            </a:pPr>
            <a:r>
              <a:t/>
            </a:r>
            <a:endParaRPr sz="1150"/>
          </a:p>
          <a:p>
            <a:pPr indent="0" lvl="0" marL="0" rtl="0" algn="l">
              <a:spcBef>
                <a:spcPts val="0"/>
              </a:spcBef>
              <a:spcAft>
                <a:spcPts val="0"/>
              </a:spcAft>
              <a:buNone/>
            </a:pPr>
            <a:r>
              <a:rPr lang="en" sz="1150"/>
              <a:t>Aspects to consider</a:t>
            </a:r>
            <a:endParaRPr sz="1150"/>
          </a:p>
          <a:p>
            <a:pPr indent="-301625" lvl="0" marL="457200" rtl="0" algn="l">
              <a:spcBef>
                <a:spcPts val="0"/>
              </a:spcBef>
              <a:spcAft>
                <a:spcPts val="0"/>
              </a:spcAft>
              <a:buClr>
                <a:srgbClr val="B44141"/>
              </a:buClr>
              <a:buSzPts val="1150"/>
              <a:buChar char="➔"/>
            </a:pPr>
            <a:r>
              <a:rPr lang="en" sz="1150"/>
              <a:t>Types of experimental design</a:t>
            </a:r>
            <a:endParaRPr sz="1150"/>
          </a:p>
          <a:p>
            <a:pPr indent="-301625" lvl="0" marL="457200" rtl="0" algn="l">
              <a:spcBef>
                <a:spcPts val="0"/>
              </a:spcBef>
              <a:spcAft>
                <a:spcPts val="0"/>
              </a:spcAft>
              <a:buClr>
                <a:srgbClr val="B44141"/>
              </a:buClr>
              <a:buSzPts val="1150"/>
              <a:buChar char="➔"/>
            </a:pPr>
            <a:r>
              <a:rPr lang="en" sz="1150"/>
              <a:t>Removing biases and variability</a:t>
            </a:r>
            <a:endParaRPr sz="1150"/>
          </a:p>
          <a:p>
            <a:pPr indent="-301625" lvl="0" marL="457200" rtl="0" algn="l">
              <a:spcBef>
                <a:spcPts val="0"/>
              </a:spcBef>
              <a:spcAft>
                <a:spcPts val="0"/>
              </a:spcAft>
              <a:buClr>
                <a:srgbClr val="B44141"/>
              </a:buClr>
              <a:buSzPts val="1150"/>
              <a:buChar char="➔"/>
            </a:pPr>
            <a:r>
              <a:rPr lang="en" sz="1150"/>
              <a:t>Finding flaws in experiment</a:t>
            </a:r>
            <a:endParaRPr sz="1150"/>
          </a:p>
          <a:p>
            <a:pPr indent="0" lvl="0" marL="0" rtl="0" algn="l">
              <a:spcBef>
                <a:spcPts val="0"/>
              </a:spcBef>
              <a:spcAft>
                <a:spcPts val="0"/>
              </a:spcAft>
              <a:buNone/>
            </a:pPr>
            <a:r>
              <a:t/>
            </a:r>
            <a:endParaRPr sz="1150"/>
          </a:p>
          <a:p>
            <a:pPr indent="0" lvl="0" marL="0" rtl="0" algn="l">
              <a:spcBef>
                <a:spcPts val="0"/>
              </a:spcBef>
              <a:spcAft>
                <a:spcPts val="0"/>
              </a:spcAft>
              <a:buNone/>
            </a:pPr>
            <a:r>
              <a:rPr lang="en" sz="1150"/>
              <a:t>We will </a:t>
            </a:r>
            <a:r>
              <a:rPr lang="en" sz="1150"/>
              <a:t>split</a:t>
            </a:r>
            <a:r>
              <a:rPr lang="en" sz="1150"/>
              <a:t> up the idea of experimental design into two main steps…</a:t>
            </a:r>
            <a:endParaRPr sz="1150"/>
          </a:p>
          <a:p>
            <a:pPr indent="-301625" lvl="0" marL="457200" rtl="0" algn="l">
              <a:spcBef>
                <a:spcPts val="0"/>
              </a:spcBef>
              <a:spcAft>
                <a:spcPts val="0"/>
              </a:spcAft>
              <a:buClr>
                <a:srgbClr val="B44141"/>
              </a:buClr>
              <a:buSzPts val="1150"/>
              <a:buAutoNum type="arabicPeriod"/>
            </a:pPr>
            <a:r>
              <a:rPr lang="en" sz="1150">
                <a:solidFill>
                  <a:srgbClr val="B44141"/>
                </a:solidFill>
              </a:rPr>
              <a:t>Prepare</a:t>
            </a:r>
            <a:r>
              <a:rPr lang="en" sz="1150"/>
              <a:t> for experiment</a:t>
            </a:r>
            <a:endParaRPr sz="1150"/>
          </a:p>
          <a:p>
            <a:pPr indent="-301625" lvl="0" marL="457200" rtl="0" algn="l">
              <a:spcBef>
                <a:spcPts val="0"/>
              </a:spcBef>
              <a:spcAft>
                <a:spcPts val="0"/>
              </a:spcAft>
              <a:buClr>
                <a:srgbClr val="B44141"/>
              </a:buClr>
              <a:buSzPts val="1150"/>
              <a:buAutoNum type="arabicPeriod"/>
            </a:pPr>
            <a:r>
              <a:rPr lang="en" sz="1150">
                <a:solidFill>
                  <a:srgbClr val="B44141"/>
                </a:solidFill>
              </a:rPr>
              <a:t>Conduct</a:t>
            </a:r>
            <a:r>
              <a:rPr lang="en" sz="1150"/>
              <a:t> </a:t>
            </a:r>
            <a:r>
              <a:rPr lang="en" sz="1150"/>
              <a:t>experiment</a:t>
            </a:r>
            <a:endParaRPr sz="1150"/>
          </a:p>
          <a:p>
            <a:pPr indent="0" lvl="0" marL="0" rtl="0" algn="l">
              <a:spcBef>
                <a:spcPts val="0"/>
              </a:spcBef>
              <a:spcAft>
                <a:spcPts val="0"/>
              </a:spcAft>
              <a:buClr>
                <a:srgbClr val="4D719D"/>
              </a:buClr>
              <a:buSzPts val="1100"/>
              <a:buFont typeface="Arial"/>
              <a:buNone/>
            </a:pPr>
            <a:r>
              <a:t/>
            </a:r>
            <a:endParaRPr sz="1150"/>
          </a:p>
          <a:p>
            <a:pPr indent="0" lvl="0" marL="0" rtl="0" algn="l">
              <a:spcBef>
                <a:spcPts val="0"/>
              </a:spcBef>
              <a:spcAft>
                <a:spcPts val="1600"/>
              </a:spcAft>
              <a:buNone/>
            </a:pPr>
            <a:r>
              <a:t/>
            </a:r>
            <a:endParaRPr sz="115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420" name="Google Shape;420;p48"/>
          <p:cNvPicPr preferRelativeResize="0"/>
          <p:nvPr/>
        </p:nvPicPr>
        <p:blipFill rotWithShape="1">
          <a:blip r:embed="rId3">
            <a:alphaModFix amt="86000"/>
          </a:blip>
          <a:srcRect b="0" l="0" r="0" t="0"/>
          <a:stretch/>
        </p:blipFill>
        <p:spPr>
          <a:xfrm rot="1344117">
            <a:off x="3823925" y="1324475"/>
            <a:ext cx="1496149" cy="1160650"/>
          </a:xfrm>
          <a:prstGeom prst="rect">
            <a:avLst/>
          </a:prstGeom>
          <a:noFill/>
          <a:ln>
            <a:noFill/>
          </a:ln>
        </p:spPr>
      </p:pic>
      <p:pic>
        <p:nvPicPr>
          <p:cNvPr id="421" name="Google Shape;421;p48"/>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422" name="Google Shape;422;p48"/>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423" name="Google Shape;423;p48"/>
          <p:cNvSpPr txBox="1"/>
          <p:nvPr>
            <p:ph type="title"/>
          </p:nvPr>
        </p:nvSpPr>
        <p:spPr>
          <a:xfrm>
            <a:off x="2207250" y="2839200"/>
            <a:ext cx="4729500" cy="117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Finalize Protocol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9"/>
          <p:cNvSpPr txBox="1"/>
          <p:nvPr>
            <p:ph type="title"/>
          </p:nvPr>
        </p:nvSpPr>
        <p:spPr>
          <a:xfrm>
            <a:off x="1002325" y="711175"/>
            <a:ext cx="333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Finalized</a:t>
            </a:r>
            <a:r>
              <a:rPr lang="en"/>
              <a:t> Protocol</a:t>
            </a:r>
            <a:endParaRPr/>
          </a:p>
        </p:txBody>
      </p:sp>
      <p:pic>
        <p:nvPicPr>
          <p:cNvPr id="429" name="Google Shape;429;p49"/>
          <p:cNvPicPr preferRelativeResize="0"/>
          <p:nvPr/>
        </p:nvPicPr>
        <p:blipFill>
          <a:blip r:embed="rId3">
            <a:alphaModFix amt="56000"/>
          </a:blip>
          <a:stretch>
            <a:fillRect/>
          </a:stretch>
        </p:blipFill>
        <p:spPr>
          <a:xfrm rot="10800000">
            <a:off x="1124174" y="1103650"/>
            <a:ext cx="2871551" cy="216200"/>
          </a:xfrm>
          <a:prstGeom prst="rect">
            <a:avLst/>
          </a:prstGeom>
          <a:noFill/>
          <a:ln>
            <a:noFill/>
          </a:ln>
        </p:spPr>
      </p:pic>
      <p:pic>
        <p:nvPicPr>
          <p:cNvPr id="430" name="Google Shape;430;p49"/>
          <p:cNvPicPr preferRelativeResize="0"/>
          <p:nvPr/>
        </p:nvPicPr>
        <p:blipFill>
          <a:blip r:embed="rId4">
            <a:alphaModFix amt="80000"/>
          </a:blip>
          <a:stretch>
            <a:fillRect/>
          </a:stretch>
        </p:blipFill>
        <p:spPr>
          <a:xfrm flipH="1" rot="-6601567">
            <a:off x="3807800" y="1360377"/>
            <a:ext cx="1208873" cy="548344"/>
          </a:xfrm>
          <a:prstGeom prst="rect">
            <a:avLst/>
          </a:prstGeom>
          <a:noFill/>
          <a:ln>
            <a:noFill/>
          </a:ln>
        </p:spPr>
      </p:pic>
      <p:sp>
        <p:nvSpPr>
          <p:cNvPr id="431" name="Google Shape;431;p49"/>
          <p:cNvSpPr txBox="1"/>
          <p:nvPr>
            <p:ph idx="1" type="body"/>
          </p:nvPr>
        </p:nvSpPr>
        <p:spPr>
          <a:xfrm>
            <a:off x="590825" y="1461275"/>
            <a:ext cx="3869400" cy="30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1. </a:t>
            </a:r>
            <a:r>
              <a:rPr lang="en" sz="1200"/>
              <a:t>Take a convenience </a:t>
            </a:r>
            <a:r>
              <a:rPr lang="en" sz="1200"/>
              <a:t>sample</a:t>
            </a:r>
            <a:r>
              <a:rPr lang="en" sz="1200"/>
              <a:t> of </a:t>
            </a:r>
            <a:r>
              <a:rPr lang="en" sz="1200">
                <a:solidFill>
                  <a:schemeClr val="accent2"/>
                </a:solidFill>
              </a:rPr>
              <a:t>12 college students</a:t>
            </a:r>
            <a:endParaRPr sz="1200">
              <a:solidFill>
                <a:schemeClr val="accent2"/>
              </a:solidFill>
            </a:endParaRPr>
          </a:p>
          <a:p>
            <a:pPr indent="0" lvl="0" marL="0" rtl="0" algn="l">
              <a:spcBef>
                <a:spcPts val="1000"/>
              </a:spcBef>
              <a:spcAft>
                <a:spcPts val="0"/>
              </a:spcAft>
              <a:buNone/>
            </a:pPr>
            <a:r>
              <a:rPr lang="en" sz="1200"/>
              <a:t>2. Randomly assign each participant the order of the treatment tests</a:t>
            </a:r>
            <a:endParaRPr sz="1200"/>
          </a:p>
          <a:p>
            <a:pPr indent="-304800" lvl="1" marL="914400" rtl="0" algn="l">
              <a:spcBef>
                <a:spcPts val="1000"/>
              </a:spcBef>
              <a:spcAft>
                <a:spcPts val="0"/>
              </a:spcAft>
              <a:buClr>
                <a:srgbClr val="B44141"/>
              </a:buClr>
              <a:buSzPts val="1200"/>
              <a:buChar char="○"/>
            </a:pPr>
            <a:r>
              <a:rPr lang="en" sz="1200">
                <a:solidFill>
                  <a:srgbClr val="B44141"/>
                </a:solidFill>
              </a:rPr>
              <a:t>Visual, Auditory, Combined</a:t>
            </a:r>
            <a:endParaRPr sz="1200">
              <a:solidFill>
                <a:srgbClr val="B44141"/>
              </a:solidFill>
            </a:endParaRPr>
          </a:p>
          <a:p>
            <a:pPr indent="-304800" lvl="1" marL="914400" rtl="0" algn="l">
              <a:spcBef>
                <a:spcPts val="0"/>
              </a:spcBef>
              <a:spcAft>
                <a:spcPts val="0"/>
              </a:spcAft>
              <a:buClr>
                <a:srgbClr val="B44141"/>
              </a:buClr>
              <a:buSzPts val="1200"/>
              <a:buChar char="○"/>
            </a:pPr>
            <a:r>
              <a:rPr lang="en" sz="1200">
                <a:solidFill>
                  <a:srgbClr val="B44141"/>
                </a:solidFill>
              </a:rPr>
              <a:t>Visual, Combined, Auditory</a:t>
            </a:r>
            <a:endParaRPr sz="1200">
              <a:solidFill>
                <a:srgbClr val="B44141"/>
              </a:solidFill>
            </a:endParaRPr>
          </a:p>
          <a:p>
            <a:pPr indent="-304800" lvl="1" marL="914400" rtl="0" algn="l">
              <a:spcBef>
                <a:spcPts val="0"/>
              </a:spcBef>
              <a:spcAft>
                <a:spcPts val="0"/>
              </a:spcAft>
              <a:buClr>
                <a:srgbClr val="B44141"/>
              </a:buClr>
              <a:buSzPts val="1200"/>
              <a:buChar char="○"/>
            </a:pPr>
            <a:r>
              <a:rPr lang="en" sz="1200">
                <a:solidFill>
                  <a:srgbClr val="B44141"/>
                </a:solidFill>
              </a:rPr>
              <a:t>Auditory, Visual, Combined</a:t>
            </a:r>
            <a:endParaRPr sz="1200">
              <a:solidFill>
                <a:srgbClr val="B44141"/>
              </a:solidFill>
            </a:endParaRPr>
          </a:p>
          <a:p>
            <a:pPr indent="-304800" lvl="1" marL="914400" rtl="0" algn="l">
              <a:spcBef>
                <a:spcPts val="0"/>
              </a:spcBef>
              <a:spcAft>
                <a:spcPts val="0"/>
              </a:spcAft>
              <a:buClr>
                <a:srgbClr val="B44141"/>
              </a:buClr>
              <a:buSzPts val="1200"/>
              <a:buChar char="○"/>
            </a:pPr>
            <a:r>
              <a:rPr lang="en" sz="1200">
                <a:solidFill>
                  <a:srgbClr val="B44141"/>
                </a:solidFill>
              </a:rPr>
              <a:t>Auditory, Combined, Visual</a:t>
            </a:r>
            <a:endParaRPr sz="1200">
              <a:solidFill>
                <a:srgbClr val="B44141"/>
              </a:solidFill>
            </a:endParaRPr>
          </a:p>
          <a:p>
            <a:pPr indent="-304800" lvl="1" marL="914400" rtl="0" algn="l">
              <a:spcBef>
                <a:spcPts val="0"/>
              </a:spcBef>
              <a:spcAft>
                <a:spcPts val="0"/>
              </a:spcAft>
              <a:buClr>
                <a:srgbClr val="B44141"/>
              </a:buClr>
              <a:buSzPts val="1200"/>
              <a:buChar char="○"/>
            </a:pPr>
            <a:r>
              <a:rPr lang="en" sz="1200">
                <a:solidFill>
                  <a:srgbClr val="B44141"/>
                </a:solidFill>
              </a:rPr>
              <a:t>Combined, Visual, Auditory</a:t>
            </a:r>
            <a:endParaRPr sz="1200">
              <a:solidFill>
                <a:srgbClr val="B44141"/>
              </a:solidFill>
            </a:endParaRPr>
          </a:p>
          <a:p>
            <a:pPr indent="-304800" lvl="1" marL="914400" rtl="0" algn="l">
              <a:spcBef>
                <a:spcPts val="0"/>
              </a:spcBef>
              <a:spcAft>
                <a:spcPts val="0"/>
              </a:spcAft>
              <a:buClr>
                <a:srgbClr val="B44141"/>
              </a:buClr>
              <a:buSzPts val="1200"/>
              <a:buChar char="○"/>
            </a:pPr>
            <a:r>
              <a:rPr lang="en" sz="1200">
                <a:solidFill>
                  <a:srgbClr val="B44141"/>
                </a:solidFill>
              </a:rPr>
              <a:t>Combined, Auditory, Visual</a:t>
            </a:r>
            <a:endParaRPr sz="1200">
              <a:solidFill>
                <a:srgbClr val="B44141"/>
              </a:solidFill>
            </a:endParaRPr>
          </a:p>
          <a:p>
            <a:pPr indent="0" lvl="0" marL="0" rtl="0" algn="l">
              <a:spcBef>
                <a:spcPts val="1000"/>
              </a:spcBef>
              <a:spcAft>
                <a:spcPts val="1000"/>
              </a:spcAft>
              <a:buNone/>
            </a:pPr>
            <a:r>
              <a:rPr lang="en" sz="1200"/>
              <a:t>3. Ensure the </a:t>
            </a:r>
            <a:r>
              <a:rPr lang="en" sz="1200">
                <a:solidFill>
                  <a:srgbClr val="B44141"/>
                </a:solidFill>
              </a:rPr>
              <a:t>website</a:t>
            </a:r>
            <a:r>
              <a:rPr lang="en" sz="1200"/>
              <a:t> is pulled on the test to take</a:t>
            </a:r>
            <a:endParaRPr sz="1200"/>
          </a:p>
        </p:txBody>
      </p:sp>
      <p:sp>
        <p:nvSpPr>
          <p:cNvPr id="432" name="Google Shape;432;p49"/>
          <p:cNvSpPr txBox="1"/>
          <p:nvPr>
            <p:ph idx="1" type="body"/>
          </p:nvPr>
        </p:nvSpPr>
        <p:spPr>
          <a:xfrm>
            <a:off x="4800100" y="1103650"/>
            <a:ext cx="3665400" cy="34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4.	Have the </a:t>
            </a:r>
            <a:r>
              <a:rPr lang="en" sz="1200"/>
              <a:t>participant</a:t>
            </a:r>
            <a:r>
              <a:rPr lang="en" sz="1200"/>
              <a:t> enter a room that has a </a:t>
            </a:r>
            <a:r>
              <a:rPr lang="en" sz="1200">
                <a:solidFill>
                  <a:srgbClr val="B44141"/>
                </a:solidFill>
              </a:rPr>
              <a:t>controlled environment</a:t>
            </a:r>
            <a:endParaRPr sz="1200">
              <a:solidFill>
                <a:srgbClr val="B44141"/>
              </a:solidFill>
            </a:endParaRPr>
          </a:p>
          <a:p>
            <a:pPr indent="0" lvl="0" marL="0" rtl="0" algn="l">
              <a:spcBef>
                <a:spcPts val="1600"/>
              </a:spcBef>
              <a:spcAft>
                <a:spcPts val="0"/>
              </a:spcAft>
              <a:buNone/>
            </a:pPr>
            <a:r>
              <a:rPr lang="en" sz="1200"/>
              <a:t>Aspects to control:</a:t>
            </a:r>
            <a:endParaRPr sz="1200"/>
          </a:p>
          <a:p>
            <a:pPr indent="-304800" lvl="0" marL="457200" rtl="0" algn="l">
              <a:spcBef>
                <a:spcPts val="1600"/>
              </a:spcBef>
              <a:spcAft>
                <a:spcPts val="0"/>
              </a:spcAft>
              <a:buClr>
                <a:srgbClr val="B44141"/>
              </a:buClr>
              <a:buSzPts val="1200"/>
              <a:buChar char="●"/>
            </a:pPr>
            <a:r>
              <a:rPr lang="en" sz="1200">
                <a:solidFill>
                  <a:srgbClr val="B44141"/>
                </a:solidFill>
              </a:rPr>
              <a:t>Lighting in room</a:t>
            </a:r>
            <a:endParaRPr sz="1200">
              <a:solidFill>
                <a:srgbClr val="B44141"/>
              </a:solidFill>
            </a:endParaRPr>
          </a:p>
          <a:p>
            <a:pPr indent="-304800" lvl="0" marL="457200" rtl="0" algn="l">
              <a:spcBef>
                <a:spcPts val="0"/>
              </a:spcBef>
              <a:spcAft>
                <a:spcPts val="0"/>
              </a:spcAft>
              <a:buClr>
                <a:srgbClr val="B44141"/>
              </a:buClr>
              <a:buSzPts val="1200"/>
              <a:buChar char="●"/>
            </a:pPr>
            <a:r>
              <a:rPr lang="en" sz="1200">
                <a:solidFill>
                  <a:srgbClr val="B44141"/>
                </a:solidFill>
              </a:rPr>
              <a:t>Sound/distractions</a:t>
            </a:r>
            <a:endParaRPr sz="1200">
              <a:solidFill>
                <a:srgbClr val="B44141"/>
              </a:solidFill>
            </a:endParaRPr>
          </a:p>
          <a:p>
            <a:pPr indent="-304800" lvl="0" marL="457200" rtl="0" algn="l">
              <a:spcBef>
                <a:spcPts val="0"/>
              </a:spcBef>
              <a:spcAft>
                <a:spcPts val="0"/>
              </a:spcAft>
              <a:buClr>
                <a:srgbClr val="B44141"/>
              </a:buClr>
              <a:buSzPts val="1200"/>
              <a:buChar char="●"/>
            </a:pPr>
            <a:r>
              <a:rPr lang="en" sz="1200">
                <a:solidFill>
                  <a:srgbClr val="B44141"/>
                </a:solidFill>
              </a:rPr>
              <a:t>Volume and brightness of laptop</a:t>
            </a:r>
            <a:endParaRPr sz="1200">
              <a:solidFill>
                <a:srgbClr val="B44141"/>
              </a:solidFill>
            </a:endParaRPr>
          </a:p>
          <a:p>
            <a:pPr indent="0" lvl="0" marL="0" rtl="0" algn="l">
              <a:spcBef>
                <a:spcPts val="1600"/>
              </a:spcBef>
              <a:spcAft>
                <a:spcPts val="0"/>
              </a:spcAft>
              <a:buNone/>
            </a:pPr>
            <a:r>
              <a:rPr lang="en" sz="1200"/>
              <a:t>5. Have the experimenter read </a:t>
            </a:r>
            <a:r>
              <a:rPr lang="en" sz="1200"/>
              <a:t>the</a:t>
            </a:r>
            <a:r>
              <a:rPr lang="en" sz="1200"/>
              <a:t> instructions in a script format</a:t>
            </a:r>
            <a:endParaRPr sz="1200"/>
          </a:p>
          <a:p>
            <a:pPr indent="0" lvl="0" marL="0" rtl="0" algn="l">
              <a:spcBef>
                <a:spcPts val="1600"/>
              </a:spcBef>
              <a:spcAft>
                <a:spcPts val="0"/>
              </a:spcAft>
              <a:buNone/>
            </a:pPr>
            <a:r>
              <a:rPr lang="en" sz="1200"/>
              <a:t>6. Direct the participant to </a:t>
            </a:r>
            <a:r>
              <a:rPr lang="en" sz="1200">
                <a:solidFill>
                  <a:srgbClr val="B44141"/>
                </a:solidFill>
              </a:rPr>
              <a:t>take the test</a:t>
            </a:r>
            <a:endParaRPr sz="1200">
              <a:solidFill>
                <a:srgbClr val="B44141"/>
              </a:solidFill>
            </a:endParaRPr>
          </a:p>
          <a:p>
            <a:pPr indent="0" lvl="0" marL="0" rtl="0" algn="l">
              <a:spcBef>
                <a:spcPts val="1600"/>
              </a:spcBef>
              <a:spcAft>
                <a:spcPts val="1600"/>
              </a:spcAft>
              <a:buNone/>
            </a:pPr>
            <a:r>
              <a:rPr lang="en" sz="1200"/>
              <a:t>7. </a:t>
            </a:r>
            <a:r>
              <a:rPr lang="en" sz="1200">
                <a:solidFill>
                  <a:srgbClr val="B44141"/>
                </a:solidFill>
              </a:rPr>
              <a:t>Collect the results</a:t>
            </a:r>
            <a:endParaRPr sz="1200">
              <a:solidFill>
                <a:srgbClr val="B4414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38" name="Google Shape;438;p50"/>
          <p:cNvPicPr preferRelativeResize="0"/>
          <p:nvPr/>
        </p:nvPicPr>
        <p:blipFill rotWithShape="1">
          <a:blip r:embed="rId3">
            <a:alphaModFix amt="86000"/>
          </a:blip>
          <a:srcRect b="0" l="0" r="0" t="0"/>
          <a:stretch/>
        </p:blipFill>
        <p:spPr>
          <a:xfrm rot="1344117">
            <a:off x="3823925" y="1324475"/>
            <a:ext cx="1496149" cy="1160650"/>
          </a:xfrm>
          <a:prstGeom prst="rect">
            <a:avLst/>
          </a:prstGeom>
          <a:noFill/>
          <a:ln>
            <a:noFill/>
          </a:ln>
        </p:spPr>
      </p:pic>
      <p:pic>
        <p:nvPicPr>
          <p:cNvPr id="439" name="Google Shape;439;p50"/>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440" name="Google Shape;440;p50"/>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441" name="Google Shape;441;p50"/>
          <p:cNvSpPr txBox="1"/>
          <p:nvPr>
            <p:ph type="title"/>
          </p:nvPr>
        </p:nvSpPr>
        <p:spPr>
          <a:xfrm>
            <a:off x="2207250" y="2419350"/>
            <a:ext cx="4729500" cy="117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Conduct</a:t>
            </a:r>
            <a:r>
              <a:rPr lang="en"/>
              <a:t> Experiment &amp; Collect Results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Conduct Final Experiment</a:t>
            </a:r>
            <a:endParaRPr/>
          </a:p>
        </p:txBody>
      </p:sp>
      <p:sp>
        <p:nvSpPr>
          <p:cNvPr id="447" name="Google Shape;447;p5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Based on pros and cons of initial protocol, conduct the experiment with your finalized list of participants</a:t>
            </a:r>
            <a:endParaRPr/>
          </a:p>
          <a:p>
            <a:pPr indent="-342900" lvl="0" marL="457200" rtl="0" algn="l">
              <a:spcBef>
                <a:spcPts val="1000"/>
              </a:spcBef>
              <a:spcAft>
                <a:spcPts val="0"/>
              </a:spcAft>
              <a:buSzPts val="1800"/>
              <a:buChar char="●"/>
            </a:pPr>
            <a:r>
              <a:rPr lang="en"/>
              <a:t>Collect results in an Excel sheet</a:t>
            </a:r>
            <a:endParaRPr/>
          </a:p>
          <a:p>
            <a:pPr indent="-342900" lvl="0" marL="457200" rtl="0" algn="l">
              <a:spcBef>
                <a:spcPts val="1000"/>
              </a:spcBef>
              <a:spcAft>
                <a:spcPts val="1000"/>
              </a:spcAft>
              <a:buSzPts val="1800"/>
              <a:buChar char="●"/>
            </a:pPr>
            <a:r>
              <a:rPr lang="en"/>
              <a:t>Load data </a:t>
            </a:r>
            <a:r>
              <a:rPr lang="en"/>
              <a:t>into</a:t>
            </a:r>
            <a:r>
              <a:rPr lang="en"/>
              <a:t> statistical software to analyze results</a:t>
            </a:r>
            <a:endParaRPr/>
          </a:p>
        </p:txBody>
      </p:sp>
      <p:pic>
        <p:nvPicPr>
          <p:cNvPr id="448" name="Google Shape;448;p51"/>
          <p:cNvPicPr preferRelativeResize="0"/>
          <p:nvPr/>
        </p:nvPicPr>
        <p:blipFill rotWithShape="1">
          <a:blip r:embed="rId3">
            <a:alphaModFix/>
          </a:blip>
          <a:srcRect b="0" l="0" r="53373" t="0"/>
          <a:stretch/>
        </p:blipFill>
        <p:spPr>
          <a:xfrm>
            <a:off x="7068563" y="1588288"/>
            <a:ext cx="1743075" cy="2486025"/>
          </a:xfrm>
          <a:prstGeom prst="rect">
            <a:avLst/>
          </a:prstGeom>
          <a:noFill/>
          <a:ln>
            <a:noFill/>
          </a:ln>
        </p:spPr>
      </p:pic>
      <p:pic>
        <p:nvPicPr>
          <p:cNvPr id="449" name="Google Shape;449;p51"/>
          <p:cNvPicPr preferRelativeResize="0"/>
          <p:nvPr/>
        </p:nvPicPr>
        <p:blipFill rotWithShape="1">
          <a:blip r:embed="rId4">
            <a:alphaModFix/>
          </a:blip>
          <a:srcRect b="0" l="0" r="53538" t="0"/>
          <a:stretch/>
        </p:blipFill>
        <p:spPr>
          <a:xfrm>
            <a:off x="5013063" y="1583538"/>
            <a:ext cx="1733550" cy="2495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2"/>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455" name="Google Shape;455;p52"/>
          <p:cNvPicPr preferRelativeResize="0"/>
          <p:nvPr/>
        </p:nvPicPr>
        <p:blipFill rotWithShape="1">
          <a:blip r:embed="rId3">
            <a:alphaModFix amt="86000"/>
          </a:blip>
          <a:srcRect b="0" l="0" r="0" t="0"/>
          <a:stretch/>
        </p:blipFill>
        <p:spPr>
          <a:xfrm rot="1344117">
            <a:off x="3823925" y="1324475"/>
            <a:ext cx="1496149" cy="1160650"/>
          </a:xfrm>
          <a:prstGeom prst="rect">
            <a:avLst/>
          </a:prstGeom>
          <a:noFill/>
          <a:ln>
            <a:noFill/>
          </a:ln>
        </p:spPr>
      </p:pic>
      <p:pic>
        <p:nvPicPr>
          <p:cNvPr id="456" name="Google Shape;456;p52"/>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457" name="Google Shape;457;p52"/>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458" name="Google Shape;458;p52"/>
          <p:cNvSpPr txBox="1"/>
          <p:nvPr>
            <p:ph type="title"/>
          </p:nvPr>
        </p:nvSpPr>
        <p:spPr>
          <a:xfrm>
            <a:off x="2207250" y="2976725"/>
            <a:ext cx="47295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Factor</a:t>
            </a:r>
            <a:r>
              <a:rPr lang="en"/>
              <a:t> Diagram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ph type="title"/>
          </p:nvPr>
        </p:nvSpPr>
        <p:spPr>
          <a:xfrm>
            <a:off x="6211450" y="3462013"/>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Residuals</a:t>
            </a:r>
            <a:endParaRPr sz="2500"/>
          </a:p>
        </p:txBody>
      </p:sp>
      <p:sp>
        <p:nvSpPr>
          <p:cNvPr id="464" name="Google Shape;464;p53"/>
          <p:cNvSpPr txBox="1"/>
          <p:nvPr>
            <p:ph idx="2" type="title"/>
          </p:nvPr>
        </p:nvSpPr>
        <p:spPr>
          <a:xfrm>
            <a:off x="2692425" y="3462013"/>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Factor</a:t>
            </a:r>
            <a:endParaRPr sz="2500"/>
          </a:p>
        </p:txBody>
      </p:sp>
      <p:sp>
        <p:nvSpPr>
          <p:cNvPr id="465" name="Google Shape;465;p53"/>
          <p:cNvSpPr txBox="1"/>
          <p:nvPr>
            <p:ph idx="4" type="title"/>
          </p:nvPr>
        </p:nvSpPr>
        <p:spPr>
          <a:xfrm>
            <a:off x="4345500" y="3462013"/>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Blocks</a:t>
            </a:r>
            <a:endParaRPr sz="2500"/>
          </a:p>
        </p:txBody>
      </p:sp>
      <p:sp>
        <p:nvSpPr>
          <p:cNvPr id="466" name="Google Shape;466;p5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Factor Diagram</a:t>
            </a:r>
            <a:endParaRPr/>
          </a:p>
        </p:txBody>
      </p:sp>
      <p:pic>
        <p:nvPicPr>
          <p:cNvPr id="467" name="Google Shape;467;p53"/>
          <p:cNvPicPr preferRelativeResize="0"/>
          <p:nvPr/>
        </p:nvPicPr>
        <p:blipFill>
          <a:blip r:embed="rId3">
            <a:alphaModFix/>
          </a:blip>
          <a:stretch>
            <a:fillRect/>
          </a:stretch>
        </p:blipFill>
        <p:spPr>
          <a:xfrm>
            <a:off x="1178362" y="1500250"/>
            <a:ext cx="1349629" cy="1397263"/>
          </a:xfrm>
          <a:prstGeom prst="rect">
            <a:avLst/>
          </a:prstGeom>
          <a:noFill/>
          <a:ln cap="flat" cmpd="sng" w="38100">
            <a:solidFill>
              <a:schemeClr val="lt1"/>
            </a:solidFill>
            <a:prstDash val="solid"/>
            <a:round/>
            <a:headEnd len="sm" w="sm" type="none"/>
            <a:tailEnd len="sm" w="sm" type="none"/>
          </a:ln>
        </p:spPr>
      </p:pic>
      <p:pic>
        <p:nvPicPr>
          <p:cNvPr id="468" name="Google Shape;468;p53"/>
          <p:cNvPicPr preferRelativeResize="0"/>
          <p:nvPr/>
        </p:nvPicPr>
        <p:blipFill>
          <a:blip r:embed="rId4">
            <a:alphaModFix/>
          </a:blip>
          <a:stretch>
            <a:fillRect/>
          </a:stretch>
        </p:blipFill>
        <p:spPr>
          <a:xfrm>
            <a:off x="4782652" y="1500250"/>
            <a:ext cx="1373309" cy="1397263"/>
          </a:xfrm>
          <a:prstGeom prst="rect">
            <a:avLst/>
          </a:prstGeom>
          <a:noFill/>
          <a:ln cap="flat" cmpd="sng" w="38100">
            <a:solidFill>
              <a:schemeClr val="lt1"/>
            </a:solidFill>
            <a:prstDash val="solid"/>
            <a:round/>
            <a:headEnd len="sm" w="sm" type="none"/>
            <a:tailEnd len="sm" w="sm" type="none"/>
          </a:ln>
        </p:spPr>
      </p:pic>
      <p:pic>
        <p:nvPicPr>
          <p:cNvPr id="469" name="Google Shape;469;p53"/>
          <p:cNvPicPr preferRelativeResize="0"/>
          <p:nvPr/>
        </p:nvPicPr>
        <p:blipFill>
          <a:blip r:embed="rId5">
            <a:alphaModFix/>
          </a:blip>
          <a:stretch>
            <a:fillRect/>
          </a:stretch>
        </p:blipFill>
        <p:spPr>
          <a:xfrm>
            <a:off x="3064361" y="1500250"/>
            <a:ext cx="1357341" cy="1397263"/>
          </a:xfrm>
          <a:prstGeom prst="rect">
            <a:avLst/>
          </a:prstGeom>
          <a:noFill/>
          <a:ln cap="flat" cmpd="sng" w="38100">
            <a:solidFill>
              <a:schemeClr val="lt1"/>
            </a:solidFill>
            <a:prstDash val="solid"/>
            <a:round/>
            <a:headEnd len="sm" w="sm" type="none"/>
            <a:tailEnd len="sm" w="sm" type="none"/>
          </a:ln>
        </p:spPr>
      </p:pic>
      <p:pic>
        <p:nvPicPr>
          <p:cNvPr id="470" name="Google Shape;470;p53"/>
          <p:cNvPicPr preferRelativeResize="0"/>
          <p:nvPr/>
        </p:nvPicPr>
        <p:blipFill>
          <a:blip r:embed="rId6">
            <a:alphaModFix/>
          </a:blip>
          <a:stretch>
            <a:fillRect/>
          </a:stretch>
        </p:blipFill>
        <p:spPr>
          <a:xfrm>
            <a:off x="6583500" y="1500250"/>
            <a:ext cx="1357111" cy="1397263"/>
          </a:xfrm>
          <a:prstGeom prst="rect">
            <a:avLst/>
          </a:prstGeom>
          <a:noFill/>
          <a:ln cap="flat" cmpd="sng" w="38100">
            <a:solidFill>
              <a:schemeClr val="lt1"/>
            </a:solidFill>
            <a:prstDash val="solid"/>
            <a:round/>
            <a:headEnd len="sm" w="sm" type="none"/>
            <a:tailEnd len="sm" w="sm" type="none"/>
          </a:ln>
        </p:spPr>
      </p:pic>
      <p:sp>
        <p:nvSpPr>
          <p:cNvPr id="471" name="Google Shape;471;p53"/>
          <p:cNvSpPr txBox="1"/>
          <p:nvPr>
            <p:ph idx="4" type="title"/>
          </p:nvPr>
        </p:nvSpPr>
        <p:spPr>
          <a:xfrm>
            <a:off x="901950" y="3462013"/>
            <a:ext cx="2101200" cy="6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Benchmark</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4"/>
          <p:cNvSpPr txBox="1"/>
          <p:nvPr>
            <p:ph type="title"/>
          </p:nvPr>
        </p:nvSpPr>
        <p:spPr>
          <a:xfrm>
            <a:off x="2460675" y="1950150"/>
            <a:ext cx="4882200" cy="11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a:t>Thank you!</a:t>
            </a:r>
            <a:endParaRPr sz="6700"/>
          </a:p>
        </p:txBody>
      </p:sp>
      <p:pic>
        <p:nvPicPr>
          <p:cNvPr id="477" name="Google Shape;477;p54"/>
          <p:cNvPicPr preferRelativeResize="0"/>
          <p:nvPr/>
        </p:nvPicPr>
        <p:blipFill rotWithShape="1">
          <a:blip r:embed="rId3">
            <a:alphaModFix amt="78000"/>
          </a:blip>
          <a:srcRect b="0" l="19967" r="0" t="0"/>
          <a:stretch/>
        </p:blipFill>
        <p:spPr>
          <a:xfrm rot="3044709">
            <a:off x="2397403" y="714063"/>
            <a:ext cx="1470368" cy="758224"/>
          </a:xfrm>
          <a:prstGeom prst="rect">
            <a:avLst/>
          </a:prstGeom>
          <a:noFill/>
          <a:ln>
            <a:noFill/>
          </a:ln>
        </p:spPr>
      </p:pic>
      <p:pic>
        <p:nvPicPr>
          <p:cNvPr id="478" name="Google Shape;478;p54"/>
          <p:cNvPicPr preferRelativeResize="0"/>
          <p:nvPr/>
        </p:nvPicPr>
        <p:blipFill>
          <a:blip r:embed="rId4">
            <a:alphaModFix/>
          </a:blip>
          <a:stretch>
            <a:fillRect/>
          </a:stretch>
        </p:blipFill>
        <p:spPr>
          <a:xfrm>
            <a:off x="3448050" y="3126385"/>
            <a:ext cx="2610150" cy="32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idx="8" type="title"/>
          </p:nvPr>
        </p:nvSpPr>
        <p:spPr>
          <a:xfrm>
            <a:off x="652000" y="711175"/>
            <a:ext cx="3010200" cy="7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Preparation </a:t>
            </a:r>
            <a:endParaRPr/>
          </a:p>
          <a:p>
            <a:pPr indent="0" lvl="0" marL="0" rtl="0" algn="l">
              <a:spcBef>
                <a:spcPts val="0"/>
              </a:spcBef>
              <a:spcAft>
                <a:spcPts val="0"/>
              </a:spcAft>
              <a:buNone/>
            </a:pPr>
            <a:r>
              <a:rPr lang="en"/>
              <a:t>for Experiment</a:t>
            </a:r>
            <a:endParaRPr/>
          </a:p>
        </p:txBody>
      </p:sp>
      <p:sp>
        <p:nvSpPr>
          <p:cNvPr id="197" name="Google Shape;197;p31"/>
          <p:cNvSpPr/>
          <p:nvPr/>
        </p:nvSpPr>
        <p:spPr>
          <a:xfrm>
            <a:off x="7639575" y="711175"/>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7125750" y="544900"/>
            <a:ext cx="564034" cy="445373"/>
          </a:xfrm>
          <a:custGeom>
            <a:rect b="b" l="l" r="r" t="t"/>
            <a:pathLst>
              <a:path extrusionOk="0" h="30811" w="39020">
                <a:moveTo>
                  <a:pt x="30681" y="3474"/>
                </a:moveTo>
                <a:cubicBezTo>
                  <a:pt x="32090" y="5955"/>
                  <a:pt x="33478" y="8448"/>
                  <a:pt x="34883" y="10930"/>
                </a:cubicBezTo>
                <a:cubicBezTo>
                  <a:pt x="35369" y="11788"/>
                  <a:pt x="35855" y="12647"/>
                  <a:pt x="36340" y="13505"/>
                </a:cubicBezTo>
                <a:cubicBezTo>
                  <a:pt x="34784" y="12409"/>
                  <a:pt x="33095" y="11459"/>
                  <a:pt x="31412" y="10597"/>
                </a:cubicBezTo>
                <a:cubicBezTo>
                  <a:pt x="29978" y="9864"/>
                  <a:pt x="28301" y="8917"/>
                  <a:pt x="26670" y="8527"/>
                </a:cubicBezTo>
                <a:cubicBezTo>
                  <a:pt x="27959" y="6807"/>
                  <a:pt x="29296" y="5122"/>
                  <a:pt x="30681" y="3474"/>
                </a:cubicBezTo>
                <a:close/>
                <a:moveTo>
                  <a:pt x="29411" y="1254"/>
                </a:moveTo>
                <a:cubicBezTo>
                  <a:pt x="29708" y="1768"/>
                  <a:pt x="30001" y="2286"/>
                  <a:pt x="30296" y="2802"/>
                </a:cubicBezTo>
                <a:cubicBezTo>
                  <a:pt x="30250" y="2825"/>
                  <a:pt x="30209" y="2858"/>
                  <a:pt x="30176" y="2898"/>
                </a:cubicBezTo>
                <a:cubicBezTo>
                  <a:pt x="28464" y="4922"/>
                  <a:pt x="26824" y="7005"/>
                  <a:pt x="25256" y="9144"/>
                </a:cubicBezTo>
                <a:cubicBezTo>
                  <a:pt x="24435" y="10273"/>
                  <a:pt x="23639" y="11420"/>
                  <a:pt x="22870" y="12586"/>
                </a:cubicBezTo>
                <a:cubicBezTo>
                  <a:pt x="22370" y="13341"/>
                  <a:pt x="21985" y="14172"/>
                  <a:pt x="21048" y="14438"/>
                </a:cubicBezTo>
                <a:cubicBezTo>
                  <a:pt x="20343" y="14637"/>
                  <a:pt x="19521" y="14657"/>
                  <a:pt x="18799" y="14757"/>
                </a:cubicBezTo>
                <a:cubicBezTo>
                  <a:pt x="15724" y="15183"/>
                  <a:pt x="12643" y="15575"/>
                  <a:pt x="9548" y="15813"/>
                </a:cubicBezTo>
                <a:cubicBezTo>
                  <a:pt x="6956" y="16012"/>
                  <a:pt x="4377" y="15977"/>
                  <a:pt x="1788" y="16009"/>
                </a:cubicBezTo>
                <a:cubicBezTo>
                  <a:pt x="1837" y="15879"/>
                  <a:pt x="1855" y="15736"/>
                  <a:pt x="1816" y="15615"/>
                </a:cubicBezTo>
                <a:cubicBezTo>
                  <a:pt x="1798" y="15556"/>
                  <a:pt x="1778" y="15497"/>
                  <a:pt x="1759" y="15438"/>
                </a:cubicBezTo>
                <a:cubicBezTo>
                  <a:pt x="1745" y="15392"/>
                  <a:pt x="1726" y="15347"/>
                  <a:pt x="1703" y="15306"/>
                </a:cubicBezTo>
                <a:cubicBezTo>
                  <a:pt x="10986" y="10717"/>
                  <a:pt x="20120" y="5833"/>
                  <a:pt x="29411" y="1254"/>
                </a:cubicBezTo>
                <a:close/>
                <a:moveTo>
                  <a:pt x="26395" y="8892"/>
                </a:moveTo>
                <a:cubicBezTo>
                  <a:pt x="28004" y="9838"/>
                  <a:pt x="29911" y="10434"/>
                  <a:pt x="31549" y="11326"/>
                </a:cubicBezTo>
                <a:cubicBezTo>
                  <a:pt x="33390" y="12329"/>
                  <a:pt x="35083" y="13505"/>
                  <a:pt x="36814" y="14674"/>
                </a:cubicBezTo>
                <a:cubicBezTo>
                  <a:pt x="36810" y="14693"/>
                  <a:pt x="36810" y="14712"/>
                  <a:pt x="36805" y="14732"/>
                </a:cubicBezTo>
                <a:cubicBezTo>
                  <a:pt x="36673" y="15199"/>
                  <a:pt x="36153" y="15305"/>
                  <a:pt x="35745" y="15521"/>
                </a:cubicBezTo>
                <a:cubicBezTo>
                  <a:pt x="33939" y="16469"/>
                  <a:pt x="32140" y="17429"/>
                  <a:pt x="30339" y="18384"/>
                </a:cubicBezTo>
                <a:lnTo>
                  <a:pt x="10312" y="29005"/>
                </a:lnTo>
                <a:cubicBezTo>
                  <a:pt x="10650" y="26988"/>
                  <a:pt x="10593" y="24814"/>
                  <a:pt x="10861" y="22800"/>
                </a:cubicBezTo>
                <a:cubicBezTo>
                  <a:pt x="11148" y="20642"/>
                  <a:pt x="11717" y="18486"/>
                  <a:pt x="11935" y="16319"/>
                </a:cubicBezTo>
                <a:cubicBezTo>
                  <a:pt x="14570" y="16042"/>
                  <a:pt x="17185" y="15652"/>
                  <a:pt x="19712" y="15320"/>
                </a:cubicBezTo>
                <a:cubicBezTo>
                  <a:pt x="20602" y="15204"/>
                  <a:pt x="21612" y="15215"/>
                  <a:pt x="22318" y="14591"/>
                </a:cubicBezTo>
                <a:cubicBezTo>
                  <a:pt x="23239" y="13777"/>
                  <a:pt x="23839" y="12448"/>
                  <a:pt x="24543" y="11446"/>
                </a:cubicBezTo>
                <a:cubicBezTo>
                  <a:pt x="25149" y="10585"/>
                  <a:pt x="25769" y="9736"/>
                  <a:pt x="26395" y="8892"/>
                </a:cubicBezTo>
                <a:close/>
                <a:moveTo>
                  <a:pt x="11565" y="16355"/>
                </a:moveTo>
                <a:cubicBezTo>
                  <a:pt x="10848" y="18447"/>
                  <a:pt x="10590" y="20799"/>
                  <a:pt x="10286" y="22960"/>
                </a:cubicBezTo>
                <a:cubicBezTo>
                  <a:pt x="10010" y="24932"/>
                  <a:pt x="9540" y="27177"/>
                  <a:pt x="9673" y="29206"/>
                </a:cubicBezTo>
                <a:cubicBezTo>
                  <a:pt x="8215" y="27203"/>
                  <a:pt x="6825" y="25154"/>
                  <a:pt x="5529" y="23041"/>
                </a:cubicBezTo>
                <a:cubicBezTo>
                  <a:pt x="4815" y="21877"/>
                  <a:pt x="4127" y="20697"/>
                  <a:pt x="3466" y="19503"/>
                </a:cubicBezTo>
                <a:cubicBezTo>
                  <a:pt x="3136" y="18907"/>
                  <a:pt x="2811" y="18305"/>
                  <a:pt x="2495" y="17701"/>
                </a:cubicBezTo>
                <a:cubicBezTo>
                  <a:pt x="2372" y="17469"/>
                  <a:pt x="2008" y="16935"/>
                  <a:pt x="1782" y="16461"/>
                </a:cubicBezTo>
                <a:lnTo>
                  <a:pt x="1782" y="16461"/>
                </a:lnTo>
                <a:cubicBezTo>
                  <a:pt x="3104" y="16615"/>
                  <a:pt x="4445" y="16680"/>
                  <a:pt x="5796" y="16680"/>
                </a:cubicBezTo>
                <a:cubicBezTo>
                  <a:pt x="7709" y="16680"/>
                  <a:pt x="9641" y="16549"/>
                  <a:pt x="11565" y="16355"/>
                </a:cubicBezTo>
                <a:close/>
                <a:moveTo>
                  <a:pt x="29638" y="1"/>
                </a:moveTo>
                <a:cubicBezTo>
                  <a:pt x="29542" y="1"/>
                  <a:pt x="29444" y="23"/>
                  <a:pt x="29354" y="67"/>
                </a:cubicBezTo>
                <a:cubicBezTo>
                  <a:pt x="19808" y="4672"/>
                  <a:pt x="10218" y="9366"/>
                  <a:pt x="1071" y="14724"/>
                </a:cubicBezTo>
                <a:cubicBezTo>
                  <a:pt x="965" y="14785"/>
                  <a:pt x="908" y="14870"/>
                  <a:pt x="886" y="14959"/>
                </a:cubicBezTo>
                <a:cubicBezTo>
                  <a:pt x="700" y="14987"/>
                  <a:pt x="517" y="15082"/>
                  <a:pt x="443" y="15256"/>
                </a:cubicBezTo>
                <a:cubicBezTo>
                  <a:pt x="1" y="16298"/>
                  <a:pt x="752" y="17207"/>
                  <a:pt x="1237" y="18139"/>
                </a:cubicBezTo>
                <a:cubicBezTo>
                  <a:pt x="1987" y="19577"/>
                  <a:pt x="2773" y="20994"/>
                  <a:pt x="3599" y="22390"/>
                </a:cubicBezTo>
                <a:cubicBezTo>
                  <a:pt x="5248" y="25185"/>
                  <a:pt x="7051" y="27880"/>
                  <a:pt x="8980" y="30488"/>
                </a:cubicBezTo>
                <a:cubicBezTo>
                  <a:pt x="9128" y="30689"/>
                  <a:pt x="9332" y="30810"/>
                  <a:pt x="9556" y="30810"/>
                </a:cubicBezTo>
                <a:cubicBezTo>
                  <a:pt x="9661" y="30810"/>
                  <a:pt x="9771" y="30783"/>
                  <a:pt x="9882" y="30724"/>
                </a:cubicBezTo>
                <a:lnTo>
                  <a:pt x="33215" y="18348"/>
                </a:lnTo>
                <a:cubicBezTo>
                  <a:pt x="34116" y="17871"/>
                  <a:pt x="35016" y="17394"/>
                  <a:pt x="35917" y="16917"/>
                </a:cubicBezTo>
                <a:cubicBezTo>
                  <a:pt x="36568" y="16569"/>
                  <a:pt x="37474" y="16245"/>
                  <a:pt x="37968" y="15675"/>
                </a:cubicBezTo>
                <a:cubicBezTo>
                  <a:pt x="39019" y="14464"/>
                  <a:pt x="37236" y="12516"/>
                  <a:pt x="36631" y="11474"/>
                </a:cubicBezTo>
                <a:cubicBezTo>
                  <a:pt x="34460" y="7732"/>
                  <a:pt x="32244" y="4018"/>
                  <a:pt x="30100" y="262"/>
                </a:cubicBezTo>
                <a:cubicBezTo>
                  <a:pt x="29998" y="84"/>
                  <a:pt x="29822" y="1"/>
                  <a:pt x="296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txBox="1"/>
          <p:nvPr>
            <p:ph type="title"/>
          </p:nvPr>
        </p:nvSpPr>
        <p:spPr>
          <a:xfrm>
            <a:off x="907475" y="1976150"/>
            <a:ext cx="2917800" cy="25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What </a:t>
            </a:r>
            <a:r>
              <a:rPr lang="en"/>
              <a:t>question(s)</a:t>
            </a:r>
            <a:r>
              <a:rPr lang="en"/>
              <a:t> do you want to answer?</a:t>
            </a:r>
            <a:endParaRPr/>
          </a:p>
          <a:p>
            <a:pPr indent="0" lvl="0" marL="457200" rtl="0" algn="ctr">
              <a:spcBef>
                <a:spcPts val="0"/>
              </a:spcBef>
              <a:spcAft>
                <a:spcPts val="0"/>
              </a:spcAft>
              <a:buNone/>
            </a:pPr>
            <a:r>
              <a:t/>
            </a:r>
            <a:endParaRPr/>
          </a:p>
          <a:p>
            <a:pPr indent="0" lvl="0" marL="0" rtl="0" algn="l">
              <a:spcBef>
                <a:spcPts val="0"/>
              </a:spcBef>
              <a:spcAft>
                <a:spcPts val="0"/>
              </a:spcAft>
              <a:buNone/>
            </a:pPr>
            <a:r>
              <a:rPr lang="en"/>
              <a:t>2.) What are the elements of your design?</a:t>
            </a:r>
            <a:endParaRPr/>
          </a:p>
        </p:txBody>
      </p:sp>
      <p:pic>
        <p:nvPicPr>
          <p:cNvPr id="200" name="Google Shape;200;p31"/>
          <p:cNvPicPr preferRelativeResize="0"/>
          <p:nvPr/>
        </p:nvPicPr>
        <p:blipFill>
          <a:blip r:embed="rId3">
            <a:alphaModFix amt="80000"/>
          </a:blip>
          <a:stretch>
            <a:fillRect/>
          </a:stretch>
        </p:blipFill>
        <p:spPr>
          <a:xfrm flipH="1" rot="-8782544">
            <a:off x="2838699" y="963273"/>
            <a:ext cx="1124399" cy="510031"/>
          </a:xfrm>
          <a:prstGeom prst="rect">
            <a:avLst/>
          </a:prstGeom>
          <a:noFill/>
          <a:ln>
            <a:noFill/>
          </a:ln>
        </p:spPr>
      </p:pic>
      <p:sp>
        <p:nvSpPr>
          <p:cNvPr id="201" name="Google Shape;201;p31"/>
          <p:cNvSpPr txBox="1"/>
          <p:nvPr>
            <p:ph type="title"/>
          </p:nvPr>
        </p:nvSpPr>
        <p:spPr>
          <a:xfrm>
            <a:off x="4832150" y="961501"/>
            <a:ext cx="3399000" cy="32205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a:t>3.) Define your </a:t>
            </a:r>
            <a:r>
              <a:rPr lang="en"/>
              <a:t>nuisance</a:t>
            </a:r>
            <a:r>
              <a:rPr lang="en"/>
              <a:t> variables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4.) Choose your type of experiment</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5.) List your initial protocol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07" name="Google Shape;207;p32"/>
          <p:cNvPicPr preferRelativeResize="0"/>
          <p:nvPr/>
        </p:nvPicPr>
        <p:blipFill>
          <a:blip r:embed="rId3">
            <a:alphaModFix amt="86000"/>
          </a:blip>
          <a:stretch>
            <a:fillRect/>
          </a:stretch>
        </p:blipFill>
        <p:spPr>
          <a:xfrm rot="1344117">
            <a:off x="3823925" y="1324475"/>
            <a:ext cx="1496149" cy="1160650"/>
          </a:xfrm>
          <a:prstGeom prst="rect">
            <a:avLst/>
          </a:prstGeom>
          <a:noFill/>
          <a:ln>
            <a:noFill/>
          </a:ln>
        </p:spPr>
      </p:pic>
      <p:pic>
        <p:nvPicPr>
          <p:cNvPr id="208" name="Google Shape;208;p32"/>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209" name="Google Shape;209;p32"/>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210" name="Google Shape;210;p32"/>
          <p:cNvSpPr txBox="1"/>
          <p:nvPr>
            <p:ph type="title"/>
          </p:nvPr>
        </p:nvSpPr>
        <p:spPr>
          <a:xfrm>
            <a:off x="2260075" y="2931900"/>
            <a:ext cx="47295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Defining Your Goal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1693800" y="1869750"/>
            <a:ext cx="3130800" cy="22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What question do you want to answer?</a:t>
            </a:r>
            <a:endParaRPr/>
          </a:p>
          <a:p>
            <a:pPr indent="-330200" lvl="0" marL="457200" rtl="0" algn="l">
              <a:spcBef>
                <a:spcPts val="0"/>
              </a:spcBef>
              <a:spcAft>
                <a:spcPts val="0"/>
              </a:spcAft>
              <a:buSzPts val="1600"/>
              <a:buChar char="-"/>
            </a:pPr>
            <a:r>
              <a:rPr lang="en"/>
              <a:t>What are you interested in?</a:t>
            </a:r>
            <a:endParaRPr/>
          </a:p>
          <a:p>
            <a:pPr indent="-330200" lvl="0" marL="457200" rtl="0" algn="l">
              <a:spcBef>
                <a:spcPts val="0"/>
              </a:spcBef>
              <a:spcAft>
                <a:spcPts val="0"/>
              </a:spcAft>
              <a:buSzPts val="1600"/>
              <a:buChar char="-"/>
            </a:pPr>
            <a:r>
              <a:rPr lang="en"/>
              <a:t>What do you want to prove?</a:t>
            </a:r>
            <a:endParaRPr/>
          </a:p>
          <a:p>
            <a:pPr indent="-330200" lvl="0" marL="457200" rtl="0" algn="l">
              <a:spcBef>
                <a:spcPts val="0"/>
              </a:spcBef>
              <a:spcAft>
                <a:spcPts val="0"/>
              </a:spcAft>
              <a:buSzPts val="1600"/>
              <a:buChar char="-"/>
            </a:pPr>
            <a:r>
              <a:rPr lang="en"/>
              <a:t>What materials do you have access to?</a:t>
            </a:r>
            <a:endParaRPr/>
          </a:p>
        </p:txBody>
      </p:sp>
      <p:sp>
        <p:nvSpPr>
          <p:cNvPr id="216" name="Google Shape;216;p33"/>
          <p:cNvSpPr txBox="1"/>
          <p:nvPr>
            <p:ph idx="1" type="subTitle"/>
          </p:nvPr>
        </p:nvSpPr>
        <p:spPr>
          <a:xfrm>
            <a:off x="1693800" y="1269483"/>
            <a:ext cx="34395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to yourself…</a:t>
            </a:r>
            <a:endParaRPr/>
          </a:p>
        </p:txBody>
      </p:sp>
      <p:pic>
        <p:nvPicPr>
          <p:cNvPr id="217" name="Google Shape;217;p33"/>
          <p:cNvPicPr preferRelativeResize="0"/>
          <p:nvPr/>
        </p:nvPicPr>
        <p:blipFill>
          <a:blip r:embed="rId3">
            <a:alphaModFix/>
          </a:blip>
          <a:stretch>
            <a:fillRect/>
          </a:stretch>
        </p:blipFill>
        <p:spPr>
          <a:xfrm rot="-695450">
            <a:off x="5159812" y="719542"/>
            <a:ext cx="3125676" cy="3654314"/>
          </a:xfrm>
          <a:prstGeom prst="rect">
            <a:avLst/>
          </a:prstGeom>
          <a:noFill/>
          <a:ln>
            <a:noFill/>
          </a:ln>
          <a:effectLst>
            <a:outerShdw blurRad="57150" rotWithShape="0" algn="bl" dir="5400000" dist="19050">
              <a:srgbClr val="000000">
                <a:alpha val="50000"/>
              </a:srgbClr>
            </a:outerShdw>
          </a:effectLst>
        </p:spPr>
      </p:pic>
      <p:grpSp>
        <p:nvGrpSpPr>
          <p:cNvPr id="218" name="Google Shape;218;p33"/>
          <p:cNvGrpSpPr/>
          <p:nvPr/>
        </p:nvGrpSpPr>
        <p:grpSpPr>
          <a:xfrm>
            <a:off x="5730184" y="3467896"/>
            <a:ext cx="824184" cy="712067"/>
            <a:chOff x="2341425" y="238100"/>
            <a:chExt cx="1328900" cy="1148125"/>
          </a:xfrm>
        </p:grpSpPr>
        <p:sp>
          <p:nvSpPr>
            <p:cNvPr id="219" name="Google Shape;219;p33"/>
            <p:cNvSpPr/>
            <p:nvPr/>
          </p:nvSpPr>
          <p:spPr>
            <a:xfrm>
              <a:off x="2341425" y="238100"/>
              <a:ext cx="1328900" cy="1148125"/>
            </a:xfrm>
            <a:custGeom>
              <a:rect b="b" l="l" r="r" t="t"/>
              <a:pathLst>
                <a:path extrusionOk="0" h="45925" w="53156">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p:nvPr/>
          </p:nvSpPr>
          <p:spPr>
            <a:xfrm>
              <a:off x="2990175" y="381350"/>
              <a:ext cx="254450" cy="209600"/>
            </a:xfrm>
            <a:custGeom>
              <a:rect b="b" l="l" r="r" t="t"/>
              <a:pathLst>
                <a:path extrusionOk="0" h="8384" w="10178">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a:off x="3026350" y="441550"/>
              <a:ext cx="247225" cy="201350"/>
            </a:xfrm>
            <a:custGeom>
              <a:rect b="b" l="l" r="r" t="t"/>
              <a:pathLst>
                <a:path extrusionOk="0" h="8054" w="9889">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3172850" y="661350"/>
              <a:ext cx="224850" cy="198300"/>
            </a:xfrm>
            <a:custGeom>
              <a:rect b="b" l="l" r="r" t="t"/>
              <a:pathLst>
                <a:path extrusionOk="0" h="7932" w="8994">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a:off x="3219000" y="725650"/>
              <a:ext cx="226500" cy="215375"/>
            </a:xfrm>
            <a:custGeom>
              <a:rect b="b" l="l" r="r" t="t"/>
              <a:pathLst>
                <a:path extrusionOk="0" h="8615" w="906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a:off x="2528200" y="658025"/>
              <a:ext cx="405900" cy="260600"/>
            </a:xfrm>
            <a:custGeom>
              <a:rect b="b" l="l" r="r" t="t"/>
              <a:pathLst>
                <a:path extrusionOk="0" h="10424" w="16236">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a:off x="2739725" y="878000"/>
              <a:ext cx="265375" cy="114400"/>
            </a:xfrm>
            <a:custGeom>
              <a:rect b="b" l="l" r="r" t="t"/>
              <a:pathLst>
                <a:path extrusionOk="0" h="4576" w="10615">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a:off x="2783475" y="946275"/>
              <a:ext cx="254775" cy="113000"/>
            </a:xfrm>
            <a:custGeom>
              <a:rect b="b" l="l" r="r" t="t"/>
              <a:pathLst>
                <a:path extrusionOk="0" h="4520" w="10191">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a:off x="2839925" y="1007825"/>
              <a:ext cx="259925" cy="117700"/>
            </a:xfrm>
            <a:custGeom>
              <a:rect b="b" l="l" r="r" t="t"/>
              <a:pathLst>
                <a:path extrusionOk="0" h="4708" w="10397">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33"/>
          <p:cNvSpPr txBox="1"/>
          <p:nvPr>
            <p:ph type="title"/>
          </p:nvPr>
        </p:nvSpPr>
        <p:spPr>
          <a:xfrm rot="-694727">
            <a:off x="5393825" y="1933673"/>
            <a:ext cx="2545400" cy="140010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200">
                <a:latin typeface="Roboto Mono"/>
                <a:ea typeface="Roboto Mono"/>
                <a:cs typeface="Roboto Mono"/>
                <a:sym typeface="Roboto Mono"/>
              </a:rPr>
              <a:t>OUR QUESTION:</a:t>
            </a:r>
            <a:endParaRPr b="1" i="1" sz="1200">
              <a:latin typeface="Roboto Mono"/>
              <a:ea typeface="Roboto Mono"/>
              <a:cs typeface="Roboto Mono"/>
              <a:sym typeface="Roboto Mono"/>
            </a:endParaRPr>
          </a:p>
          <a:p>
            <a:pPr indent="0" lvl="0" marL="0" rtl="0" algn="l">
              <a:spcBef>
                <a:spcPts val="0"/>
              </a:spcBef>
              <a:spcAft>
                <a:spcPts val="0"/>
              </a:spcAft>
              <a:buNone/>
            </a:pPr>
            <a:r>
              <a:t/>
            </a:r>
            <a:endParaRPr i="1" sz="1200"/>
          </a:p>
          <a:p>
            <a:pPr indent="0" lvl="0" marL="0" rtl="0" algn="l">
              <a:spcBef>
                <a:spcPts val="0"/>
              </a:spcBef>
              <a:spcAft>
                <a:spcPts val="0"/>
              </a:spcAft>
              <a:buNone/>
            </a:pPr>
            <a:r>
              <a:rPr lang="en" sz="1200"/>
              <a:t>Is an individual’s reaction time impacted by visual or auditory cues?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234" name="Google Shape;234;p34"/>
          <p:cNvPicPr preferRelativeResize="0"/>
          <p:nvPr/>
        </p:nvPicPr>
        <p:blipFill rotWithShape="1">
          <a:blip r:embed="rId3">
            <a:alphaModFix amt="86000"/>
          </a:blip>
          <a:srcRect b="0" l="0" r="0" t="0"/>
          <a:stretch/>
        </p:blipFill>
        <p:spPr>
          <a:xfrm rot="1344117">
            <a:off x="3823925" y="1324475"/>
            <a:ext cx="1496149" cy="1160650"/>
          </a:xfrm>
          <a:prstGeom prst="rect">
            <a:avLst/>
          </a:prstGeom>
          <a:noFill/>
          <a:ln>
            <a:noFill/>
          </a:ln>
        </p:spPr>
      </p:pic>
      <p:pic>
        <p:nvPicPr>
          <p:cNvPr id="235" name="Google Shape;235;p34"/>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236" name="Google Shape;236;p34"/>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237" name="Google Shape;237;p34"/>
          <p:cNvSpPr txBox="1"/>
          <p:nvPr>
            <p:ph type="title"/>
          </p:nvPr>
        </p:nvSpPr>
        <p:spPr>
          <a:xfrm>
            <a:off x="2207250" y="2389000"/>
            <a:ext cx="4729500" cy="8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Defining the Elements of Your Experiment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idx="6" type="title"/>
          </p:nvPr>
        </p:nvSpPr>
        <p:spPr>
          <a:xfrm>
            <a:off x="1002325" y="711176"/>
            <a:ext cx="3185100" cy="9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elements will your experiment use?</a:t>
            </a:r>
            <a:endParaRPr/>
          </a:p>
        </p:txBody>
      </p:sp>
      <p:grpSp>
        <p:nvGrpSpPr>
          <p:cNvPr id="243" name="Google Shape;243;p35"/>
          <p:cNvGrpSpPr/>
          <p:nvPr/>
        </p:nvGrpSpPr>
        <p:grpSpPr>
          <a:xfrm>
            <a:off x="1448811" y="1982208"/>
            <a:ext cx="2140289" cy="2169401"/>
            <a:chOff x="-331425" y="1579700"/>
            <a:chExt cx="1880250" cy="1905825"/>
          </a:xfrm>
        </p:grpSpPr>
        <p:sp>
          <p:nvSpPr>
            <p:cNvPr id="244" name="Google Shape;244;p35"/>
            <p:cNvSpPr/>
            <p:nvPr/>
          </p:nvSpPr>
          <p:spPr>
            <a:xfrm>
              <a:off x="-72650" y="1864050"/>
              <a:ext cx="1621475" cy="1621475"/>
            </a:xfrm>
            <a:custGeom>
              <a:rect b="b" l="l" r="r" t="t"/>
              <a:pathLst>
                <a:path extrusionOk="0" h="64859" w="64859">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82425" y="1854000"/>
              <a:ext cx="1621450" cy="1621725"/>
            </a:xfrm>
            <a:custGeom>
              <a:rect b="b" l="l" r="r" t="t"/>
              <a:pathLst>
                <a:path extrusionOk="0" h="64869" w="64858">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42863" rotWithShape="0" algn="bl" dir="216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331425" y="1579700"/>
              <a:ext cx="1101300" cy="649025"/>
            </a:xfrm>
            <a:custGeom>
              <a:rect b="b" l="l" r="r" t="t"/>
              <a:pathLst>
                <a:path extrusionOk="0" h="25961" w="44052">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35"/>
          <p:cNvSpPr txBox="1"/>
          <p:nvPr>
            <p:ph idx="4294967295" type="body"/>
          </p:nvPr>
        </p:nvSpPr>
        <p:spPr>
          <a:xfrm rot="391236">
            <a:off x="1679779" y="2693620"/>
            <a:ext cx="1830743" cy="1131409"/>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Char char="●"/>
            </a:pPr>
            <a:r>
              <a:rPr lang="en" sz="1200">
                <a:solidFill>
                  <a:schemeClr val="dk2"/>
                </a:solidFill>
              </a:rPr>
              <a:t>Participants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Type of reaction test</a:t>
            </a:r>
            <a:endParaRPr sz="1200">
              <a:solidFill>
                <a:schemeClr val="dk2"/>
              </a:solidFill>
            </a:endParaRPr>
          </a:p>
          <a:p>
            <a:pPr indent="-304800" lvl="1" marL="628650" rtl="0" algn="l">
              <a:spcBef>
                <a:spcPts val="0"/>
              </a:spcBef>
              <a:spcAft>
                <a:spcPts val="0"/>
              </a:spcAft>
              <a:buClr>
                <a:schemeClr val="dk2"/>
              </a:buClr>
              <a:buSzPts val="1200"/>
              <a:buChar char="○"/>
            </a:pPr>
            <a:r>
              <a:rPr lang="en" sz="1200">
                <a:solidFill>
                  <a:schemeClr val="dk2"/>
                </a:solidFill>
              </a:rPr>
              <a:t>Visual</a:t>
            </a:r>
            <a:endParaRPr sz="1200">
              <a:solidFill>
                <a:schemeClr val="dk2"/>
              </a:solidFill>
            </a:endParaRPr>
          </a:p>
          <a:p>
            <a:pPr indent="-304800" lvl="1" marL="628650" rtl="0" algn="l">
              <a:spcBef>
                <a:spcPts val="0"/>
              </a:spcBef>
              <a:spcAft>
                <a:spcPts val="0"/>
              </a:spcAft>
              <a:buClr>
                <a:schemeClr val="dk2"/>
              </a:buClr>
              <a:buSzPts val="1200"/>
              <a:buChar char="○"/>
            </a:pPr>
            <a:r>
              <a:rPr lang="en" sz="1200">
                <a:solidFill>
                  <a:schemeClr val="dk2"/>
                </a:solidFill>
              </a:rPr>
              <a:t>Auditory</a:t>
            </a:r>
            <a:endParaRPr sz="1200">
              <a:solidFill>
                <a:schemeClr val="dk2"/>
              </a:solidFill>
            </a:endParaRPr>
          </a:p>
          <a:p>
            <a:pPr indent="-304800" lvl="1" marL="628650" rtl="0" algn="l">
              <a:spcBef>
                <a:spcPts val="0"/>
              </a:spcBef>
              <a:spcAft>
                <a:spcPts val="0"/>
              </a:spcAft>
              <a:buClr>
                <a:schemeClr val="dk2"/>
              </a:buClr>
              <a:buSzPts val="1200"/>
              <a:buChar char="○"/>
            </a:pPr>
            <a:r>
              <a:rPr lang="en" sz="1200">
                <a:solidFill>
                  <a:schemeClr val="dk2"/>
                </a:solidFill>
              </a:rPr>
              <a:t>Combined</a:t>
            </a:r>
            <a:endParaRPr sz="1200">
              <a:solidFill>
                <a:schemeClr val="dk2"/>
              </a:solidFill>
            </a:endParaRPr>
          </a:p>
        </p:txBody>
      </p:sp>
      <p:sp>
        <p:nvSpPr>
          <p:cNvPr id="248" name="Google Shape;248;p35"/>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Block</a:t>
            </a:r>
            <a:endParaRPr/>
          </a:p>
        </p:txBody>
      </p:sp>
      <p:sp>
        <p:nvSpPr>
          <p:cNvPr id="249" name="Google Shape;249;p35"/>
          <p:cNvSpPr txBox="1"/>
          <p:nvPr>
            <p:ph idx="1" type="subTitle"/>
          </p:nvPr>
        </p:nvSpPr>
        <p:spPr>
          <a:xfrm>
            <a:off x="6013626" y="1199350"/>
            <a:ext cx="25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Arrangement of </a:t>
            </a:r>
            <a:r>
              <a:rPr lang="en"/>
              <a:t>experimental</a:t>
            </a:r>
            <a:r>
              <a:rPr lang="en"/>
              <a:t> units into similar groups</a:t>
            </a:r>
            <a:endParaRPr/>
          </a:p>
        </p:txBody>
      </p:sp>
      <p:sp>
        <p:nvSpPr>
          <p:cNvPr id="250" name="Google Shape;250;p35"/>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a:t>
            </a:r>
            <a:endParaRPr/>
          </a:p>
        </p:txBody>
      </p:sp>
      <p:sp>
        <p:nvSpPr>
          <p:cNvPr id="251" name="Google Shape;251;p35"/>
          <p:cNvSpPr txBox="1"/>
          <p:nvPr>
            <p:ph idx="3" type="subTitle"/>
          </p:nvPr>
        </p:nvSpPr>
        <p:spPr>
          <a:xfrm>
            <a:off x="6013600" y="2465875"/>
            <a:ext cx="263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t>
            </a:r>
            <a:r>
              <a:rPr lang="en"/>
              <a:t>explanatory</a:t>
            </a:r>
            <a:r>
              <a:rPr lang="en"/>
              <a:t> variable manipulated by the experimenter</a:t>
            </a:r>
            <a:endParaRPr/>
          </a:p>
        </p:txBody>
      </p:sp>
      <p:sp>
        <p:nvSpPr>
          <p:cNvPr id="252" name="Google Shape;252;p35"/>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Level</a:t>
            </a:r>
            <a:endParaRPr/>
          </a:p>
        </p:txBody>
      </p:sp>
      <p:sp>
        <p:nvSpPr>
          <p:cNvPr id="253" name="Google Shape;253;p35"/>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Different values of the factor</a:t>
            </a:r>
            <a:endParaRPr/>
          </a:p>
        </p:txBody>
      </p:sp>
      <p:grpSp>
        <p:nvGrpSpPr>
          <p:cNvPr id="254" name="Google Shape;254;p35"/>
          <p:cNvGrpSpPr/>
          <p:nvPr/>
        </p:nvGrpSpPr>
        <p:grpSpPr>
          <a:xfrm>
            <a:off x="5172077" y="1048595"/>
            <a:ext cx="611754" cy="643200"/>
            <a:chOff x="1183375" y="2536600"/>
            <a:chExt cx="1060600" cy="1114925"/>
          </a:xfrm>
        </p:grpSpPr>
        <p:sp>
          <p:nvSpPr>
            <p:cNvPr id="255" name="Google Shape;255;p35"/>
            <p:cNvSpPr/>
            <p:nvPr/>
          </p:nvSpPr>
          <p:spPr>
            <a:xfrm>
              <a:off x="1393275" y="2759625"/>
              <a:ext cx="850700" cy="891900"/>
            </a:xfrm>
            <a:custGeom>
              <a:rect b="b" l="l" r="r" t="t"/>
              <a:pathLst>
                <a:path extrusionOk="0" h="35676" w="34028">
                  <a:moveTo>
                    <a:pt x="7050" y="3261"/>
                  </a:moveTo>
                  <a:cubicBezTo>
                    <a:pt x="5550" y="4510"/>
                    <a:pt x="4275" y="6086"/>
                    <a:pt x="3456" y="7646"/>
                  </a:cubicBezTo>
                  <a:cubicBezTo>
                    <a:pt x="1581" y="11215"/>
                    <a:pt x="2769" y="16037"/>
                    <a:pt x="5426" y="19346"/>
                  </a:cubicBezTo>
                  <a:cubicBezTo>
                    <a:pt x="5373" y="19294"/>
                    <a:pt x="5318" y="19243"/>
                    <a:pt x="5266" y="19190"/>
                  </a:cubicBezTo>
                  <a:cubicBezTo>
                    <a:pt x="3529" y="17393"/>
                    <a:pt x="2597" y="14904"/>
                    <a:pt x="2490" y="12427"/>
                  </a:cubicBezTo>
                  <a:cubicBezTo>
                    <a:pt x="2328" y="8626"/>
                    <a:pt x="4066" y="5198"/>
                    <a:pt x="7050" y="3261"/>
                  </a:cubicBezTo>
                  <a:close/>
                  <a:moveTo>
                    <a:pt x="12872" y="1594"/>
                  </a:moveTo>
                  <a:cubicBezTo>
                    <a:pt x="17362" y="1594"/>
                    <a:pt x="21289" y="4320"/>
                    <a:pt x="23215" y="8558"/>
                  </a:cubicBezTo>
                  <a:cubicBezTo>
                    <a:pt x="24531" y="11450"/>
                    <a:pt x="24911" y="14570"/>
                    <a:pt x="25312" y="17686"/>
                  </a:cubicBezTo>
                  <a:cubicBezTo>
                    <a:pt x="25632" y="20187"/>
                    <a:pt x="26126" y="22619"/>
                    <a:pt x="27636" y="24638"/>
                  </a:cubicBezTo>
                  <a:cubicBezTo>
                    <a:pt x="27210" y="25057"/>
                    <a:pt x="26813" y="25609"/>
                    <a:pt x="26440" y="26086"/>
                  </a:cubicBezTo>
                  <a:cubicBezTo>
                    <a:pt x="24902" y="23863"/>
                    <a:pt x="23078" y="21809"/>
                    <a:pt x="21412" y="19679"/>
                  </a:cubicBezTo>
                  <a:cubicBezTo>
                    <a:pt x="19699" y="17487"/>
                    <a:pt x="18109" y="14675"/>
                    <a:pt x="15926" y="12927"/>
                  </a:cubicBezTo>
                  <a:cubicBezTo>
                    <a:pt x="15858" y="12873"/>
                    <a:pt x="15784" y="12849"/>
                    <a:pt x="15714" y="12849"/>
                  </a:cubicBezTo>
                  <a:cubicBezTo>
                    <a:pt x="15506" y="12849"/>
                    <a:pt x="15331" y="13055"/>
                    <a:pt x="15448" y="13295"/>
                  </a:cubicBezTo>
                  <a:cubicBezTo>
                    <a:pt x="16616" y="15684"/>
                    <a:pt x="18827" y="17675"/>
                    <a:pt x="20505" y="19712"/>
                  </a:cubicBezTo>
                  <a:cubicBezTo>
                    <a:pt x="22338" y="21940"/>
                    <a:pt x="24054" y="24326"/>
                    <a:pt x="26013" y="26442"/>
                  </a:cubicBezTo>
                  <a:cubicBezTo>
                    <a:pt x="26037" y="26468"/>
                    <a:pt x="26065" y="26488"/>
                    <a:pt x="26097" y="26503"/>
                  </a:cubicBezTo>
                  <a:lnTo>
                    <a:pt x="26096" y="26504"/>
                  </a:lnTo>
                  <a:cubicBezTo>
                    <a:pt x="25736" y="26915"/>
                    <a:pt x="25293" y="27348"/>
                    <a:pt x="24854" y="27802"/>
                  </a:cubicBezTo>
                  <a:cubicBezTo>
                    <a:pt x="24840" y="27734"/>
                    <a:pt x="24803" y="27675"/>
                    <a:pt x="24747" y="27632"/>
                  </a:cubicBezTo>
                  <a:cubicBezTo>
                    <a:pt x="23632" y="26743"/>
                    <a:pt x="22473" y="25958"/>
                    <a:pt x="21485" y="24915"/>
                  </a:cubicBezTo>
                  <a:cubicBezTo>
                    <a:pt x="20557" y="23934"/>
                    <a:pt x="19757" y="22841"/>
                    <a:pt x="18913" y="21790"/>
                  </a:cubicBezTo>
                  <a:cubicBezTo>
                    <a:pt x="17213" y="19678"/>
                    <a:pt x="15464" y="17264"/>
                    <a:pt x="13199" y="15723"/>
                  </a:cubicBezTo>
                  <a:cubicBezTo>
                    <a:pt x="13148" y="15688"/>
                    <a:pt x="13091" y="15673"/>
                    <a:pt x="13036" y="15673"/>
                  </a:cubicBezTo>
                  <a:cubicBezTo>
                    <a:pt x="12787" y="15673"/>
                    <a:pt x="12543" y="15976"/>
                    <a:pt x="12717" y="16206"/>
                  </a:cubicBezTo>
                  <a:cubicBezTo>
                    <a:pt x="14441" y="18486"/>
                    <a:pt x="16715" y="20352"/>
                    <a:pt x="18522" y="22581"/>
                  </a:cubicBezTo>
                  <a:cubicBezTo>
                    <a:pt x="20195" y="24645"/>
                    <a:pt x="21902" y="26941"/>
                    <a:pt x="24320" y="28186"/>
                  </a:cubicBezTo>
                  <a:cubicBezTo>
                    <a:pt x="24364" y="28208"/>
                    <a:pt x="24412" y="28221"/>
                    <a:pt x="24461" y="28221"/>
                  </a:cubicBezTo>
                  <a:cubicBezTo>
                    <a:pt x="24065" y="28658"/>
                    <a:pt x="23695" y="29112"/>
                    <a:pt x="23428" y="29587"/>
                  </a:cubicBezTo>
                  <a:cubicBezTo>
                    <a:pt x="21392" y="26023"/>
                    <a:pt x="16324" y="24531"/>
                    <a:pt x="12758" y="23278"/>
                  </a:cubicBezTo>
                  <a:cubicBezTo>
                    <a:pt x="11285" y="22760"/>
                    <a:pt x="9776" y="22205"/>
                    <a:pt x="8379" y="21462"/>
                  </a:cubicBezTo>
                  <a:cubicBezTo>
                    <a:pt x="4075" y="18540"/>
                    <a:pt x="1276" y="12017"/>
                    <a:pt x="4103" y="7401"/>
                  </a:cubicBezTo>
                  <a:cubicBezTo>
                    <a:pt x="5380" y="5314"/>
                    <a:pt x="7446" y="3169"/>
                    <a:pt x="9759" y="2031"/>
                  </a:cubicBezTo>
                  <a:cubicBezTo>
                    <a:pt x="10018" y="1957"/>
                    <a:pt x="10281" y="1890"/>
                    <a:pt x="10551" y="1834"/>
                  </a:cubicBezTo>
                  <a:cubicBezTo>
                    <a:pt x="11336" y="1672"/>
                    <a:pt x="12112" y="1594"/>
                    <a:pt x="12872" y="1594"/>
                  </a:cubicBezTo>
                  <a:close/>
                  <a:moveTo>
                    <a:pt x="29133" y="26040"/>
                  </a:moveTo>
                  <a:cubicBezTo>
                    <a:pt x="29564" y="26323"/>
                    <a:pt x="29961" y="26654"/>
                    <a:pt x="30318" y="27026"/>
                  </a:cubicBezTo>
                  <a:cubicBezTo>
                    <a:pt x="29283" y="27507"/>
                    <a:pt x="28326" y="28252"/>
                    <a:pt x="27387" y="28869"/>
                  </a:cubicBezTo>
                  <a:cubicBezTo>
                    <a:pt x="26859" y="29217"/>
                    <a:pt x="26292" y="29555"/>
                    <a:pt x="25748" y="29924"/>
                  </a:cubicBezTo>
                  <a:cubicBezTo>
                    <a:pt x="26169" y="29433"/>
                    <a:pt x="26578" y="28931"/>
                    <a:pt x="26993" y="28463"/>
                  </a:cubicBezTo>
                  <a:cubicBezTo>
                    <a:pt x="27709" y="27658"/>
                    <a:pt x="28423" y="26849"/>
                    <a:pt x="29133" y="26040"/>
                  </a:cubicBezTo>
                  <a:close/>
                  <a:moveTo>
                    <a:pt x="28241" y="25335"/>
                  </a:moveTo>
                  <a:cubicBezTo>
                    <a:pt x="28315" y="25383"/>
                    <a:pt x="28401" y="25413"/>
                    <a:pt x="28490" y="25419"/>
                  </a:cubicBezTo>
                  <a:cubicBezTo>
                    <a:pt x="28464" y="25502"/>
                    <a:pt x="28470" y="25592"/>
                    <a:pt x="28527" y="25664"/>
                  </a:cubicBezTo>
                  <a:cubicBezTo>
                    <a:pt x="27790" y="26500"/>
                    <a:pt x="27057" y="27339"/>
                    <a:pt x="26325" y="28180"/>
                  </a:cubicBezTo>
                  <a:cubicBezTo>
                    <a:pt x="25623" y="28987"/>
                    <a:pt x="24828" y="29774"/>
                    <a:pt x="24179" y="30643"/>
                  </a:cubicBezTo>
                  <a:cubicBezTo>
                    <a:pt x="24054" y="30542"/>
                    <a:pt x="23927" y="30447"/>
                    <a:pt x="23798" y="30352"/>
                  </a:cubicBezTo>
                  <a:lnTo>
                    <a:pt x="23797" y="30352"/>
                  </a:lnTo>
                  <a:cubicBezTo>
                    <a:pt x="23778" y="30306"/>
                    <a:pt x="23761" y="30258"/>
                    <a:pt x="23740" y="30212"/>
                  </a:cubicBezTo>
                  <a:cubicBezTo>
                    <a:pt x="24654" y="29614"/>
                    <a:pt x="25367" y="28535"/>
                    <a:pt x="26069" y="27753"/>
                  </a:cubicBezTo>
                  <a:lnTo>
                    <a:pt x="27428" y="26241"/>
                  </a:lnTo>
                  <a:cubicBezTo>
                    <a:pt x="27630" y="26017"/>
                    <a:pt x="27830" y="25793"/>
                    <a:pt x="28032" y="25569"/>
                  </a:cubicBezTo>
                  <a:cubicBezTo>
                    <a:pt x="28101" y="25491"/>
                    <a:pt x="28172" y="25413"/>
                    <a:pt x="28241" y="25335"/>
                  </a:cubicBezTo>
                  <a:close/>
                  <a:moveTo>
                    <a:pt x="30826" y="27651"/>
                  </a:moveTo>
                  <a:cubicBezTo>
                    <a:pt x="30961" y="27858"/>
                    <a:pt x="31094" y="28068"/>
                    <a:pt x="31226" y="28280"/>
                  </a:cubicBezTo>
                  <a:cubicBezTo>
                    <a:pt x="30178" y="28962"/>
                    <a:pt x="29152" y="29677"/>
                    <a:pt x="28117" y="30379"/>
                  </a:cubicBezTo>
                  <a:cubicBezTo>
                    <a:pt x="27342" y="30905"/>
                    <a:pt x="26523" y="31406"/>
                    <a:pt x="25798" y="32010"/>
                  </a:cubicBezTo>
                  <a:cubicBezTo>
                    <a:pt x="25513" y="31764"/>
                    <a:pt x="25227" y="31514"/>
                    <a:pt x="24937" y="31265"/>
                  </a:cubicBezTo>
                  <a:cubicBezTo>
                    <a:pt x="25953" y="30849"/>
                    <a:pt x="26898" y="30175"/>
                    <a:pt x="27818" y="29608"/>
                  </a:cubicBezTo>
                  <a:cubicBezTo>
                    <a:pt x="28809" y="28997"/>
                    <a:pt x="29939" y="28426"/>
                    <a:pt x="30826" y="27651"/>
                  </a:cubicBezTo>
                  <a:close/>
                  <a:moveTo>
                    <a:pt x="31618" y="29042"/>
                  </a:moveTo>
                  <a:cubicBezTo>
                    <a:pt x="31638" y="29052"/>
                    <a:pt x="31652" y="29066"/>
                    <a:pt x="31674" y="29073"/>
                  </a:cubicBezTo>
                  <a:lnTo>
                    <a:pt x="31696" y="29078"/>
                  </a:lnTo>
                  <a:cubicBezTo>
                    <a:pt x="31983" y="29745"/>
                    <a:pt x="32137" y="30443"/>
                    <a:pt x="32111" y="31120"/>
                  </a:cubicBezTo>
                  <a:cubicBezTo>
                    <a:pt x="31133" y="31435"/>
                    <a:pt x="30224" y="31985"/>
                    <a:pt x="29308" y="32447"/>
                  </a:cubicBezTo>
                  <a:cubicBezTo>
                    <a:pt x="28689" y="32760"/>
                    <a:pt x="28039" y="33048"/>
                    <a:pt x="27443" y="33412"/>
                  </a:cubicBezTo>
                  <a:cubicBezTo>
                    <a:pt x="27080" y="33118"/>
                    <a:pt x="26731" y="32805"/>
                    <a:pt x="26382" y="32506"/>
                  </a:cubicBezTo>
                  <a:lnTo>
                    <a:pt x="26381" y="32505"/>
                  </a:lnTo>
                  <a:cubicBezTo>
                    <a:pt x="27135" y="32098"/>
                    <a:pt x="27845" y="31602"/>
                    <a:pt x="28563" y="31140"/>
                  </a:cubicBezTo>
                  <a:lnTo>
                    <a:pt x="30290" y="30028"/>
                  </a:lnTo>
                  <a:lnTo>
                    <a:pt x="31154" y="29471"/>
                  </a:lnTo>
                  <a:cubicBezTo>
                    <a:pt x="31460" y="29395"/>
                    <a:pt x="31612" y="29252"/>
                    <a:pt x="31618" y="29042"/>
                  </a:cubicBezTo>
                  <a:close/>
                  <a:moveTo>
                    <a:pt x="31974" y="31968"/>
                  </a:moveTo>
                  <a:lnTo>
                    <a:pt x="31974" y="31968"/>
                  </a:lnTo>
                  <a:cubicBezTo>
                    <a:pt x="31753" y="32724"/>
                    <a:pt x="31259" y="33426"/>
                    <a:pt x="30408" y="33994"/>
                  </a:cubicBezTo>
                  <a:lnTo>
                    <a:pt x="30407" y="33994"/>
                  </a:lnTo>
                  <a:cubicBezTo>
                    <a:pt x="30206" y="34129"/>
                    <a:pt x="30130" y="34322"/>
                    <a:pt x="30138" y="34510"/>
                  </a:cubicBezTo>
                  <a:cubicBezTo>
                    <a:pt x="30126" y="34519"/>
                    <a:pt x="30113" y="34524"/>
                    <a:pt x="30101" y="34531"/>
                  </a:cubicBezTo>
                  <a:cubicBezTo>
                    <a:pt x="30027" y="34539"/>
                    <a:pt x="29951" y="34542"/>
                    <a:pt x="29875" y="34542"/>
                  </a:cubicBezTo>
                  <a:cubicBezTo>
                    <a:pt x="29405" y="34542"/>
                    <a:pt x="28908" y="34400"/>
                    <a:pt x="28479" y="34150"/>
                  </a:cubicBezTo>
                  <a:cubicBezTo>
                    <a:pt x="28329" y="34062"/>
                    <a:pt x="28182" y="33964"/>
                    <a:pt x="28037" y="33864"/>
                  </a:cubicBezTo>
                  <a:cubicBezTo>
                    <a:pt x="28528" y="33651"/>
                    <a:pt x="29005" y="33399"/>
                    <a:pt x="29482" y="33172"/>
                  </a:cubicBezTo>
                  <a:cubicBezTo>
                    <a:pt x="30302" y="32784"/>
                    <a:pt x="31186" y="32436"/>
                    <a:pt x="31974" y="31968"/>
                  </a:cubicBezTo>
                  <a:close/>
                  <a:moveTo>
                    <a:pt x="12895" y="1"/>
                  </a:moveTo>
                  <a:cubicBezTo>
                    <a:pt x="12461" y="1"/>
                    <a:pt x="12022" y="23"/>
                    <a:pt x="11577" y="68"/>
                  </a:cubicBezTo>
                  <a:cubicBezTo>
                    <a:pt x="6648" y="567"/>
                    <a:pt x="2492" y="3825"/>
                    <a:pt x="1243" y="8687"/>
                  </a:cubicBezTo>
                  <a:cubicBezTo>
                    <a:pt x="0" y="13524"/>
                    <a:pt x="1648" y="18791"/>
                    <a:pt x="5726" y="21751"/>
                  </a:cubicBezTo>
                  <a:cubicBezTo>
                    <a:pt x="8537" y="23793"/>
                    <a:pt x="11959" y="24684"/>
                    <a:pt x="15175" y="25869"/>
                  </a:cubicBezTo>
                  <a:cubicBezTo>
                    <a:pt x="18563" y="27118"/>
                    <a:pt x="21162" y="28844"/>
                    <a:pt x="23541" y="31551"/>
                  </a:cubicBezTo>
                  <a:cubicBezTo>
                    <a:pt x="23593" y="31612"/>
                    <a:pt x="23668" y="31649"/>
                    <a:pt x="23749" y="31651"/>
                  </a:cubicBezTo>
                  <a:cubicBezTo>
                    <a:pt x="23773" y="31666"/>
                    <a:pt x="23801" y="31677"/>
                    <a:pt x="23829" y="31683"/>
                  </a:cubicBezTo>
                  <a:cubicBezTo>
                    <a:pt x="25011" y="33438"/>
                    <a:pt x="27308" y="35675"/>
                    <a:pt x="29358" y="35675"/>
                  </a:cubicBezTo>
                  <a:cubicBezTo>
                    <a:pt x="29938" y="35675"/>
                    <a:pt x="30499" y="35496"/>
                    <a:pt x="31008" y="35077"/>
                  </a:cubicBezTo>
                  <a:cubicBezTo>
                    <a:pt x="31069" y="35053"/>
                    <a:pt x="31125" y="35026"/>
                    <a:pt x="31181" y="34999"/>
                  </a:cubicBezTo>
                  <a:cubicBezTo>
                    <a:pt x="31335" y="35056"/>
                    <a:pt x="31499" y="35085"/>
                    <a:pt x="31664" y="35085"/>
                  </a:cubicBezTo>
                  <a:cubicBezTo>
                    <a:pt x="31927" y="35085"/>
                    <a:pt x="32189" y="35011"/>
                    <a:pt x="32405" y="34855"/>
                  </a:cubicBezTo>
                  <a:cubicBezTo>
                    <a:pt x="32740" y="34614"/>
                    <a:pt x="32909" y="34198"/>
                    <a:pt x="32910" y="33794"/>
                  </a:cubicBezTo>
                  <a:cubicBezTo>
                    <a:pt x="32912" y="33593"/>
                    <a:pt x="32865" y="33350"/>
                    <a:pt x="32759" y="33155"/>
                  </a:cubicBezTo>
                  <a:cubicBezTo>
                    <a:pt x="34028" y="30698"/>
                    <a:pt x="32829" y="27368"/>
                    <a:pt x="30389" y="25854"/>
                  </a:cubicBezTo>
                  <a:cubicBezTo>
                    <a:pt x="30210" y="25648"/>
                    <a:pt x="30019" y="25444"/>
                    <a:pt x="29815" y="25267"/>
                  </a:cubicBezTo>
                  <a:lnTo>
                    <a:pt x="29866" y="25210"/>
                  </a:lnTo>
                  <a:cubicBezTo>
                    <a:pt x="30035" y="25017"/>
                    <a:pt x="29982" y="24685"/>
                    <a:pt x="29709" y="24617"/>
                  </a:cubicBezTo>
                  <a:cubicBezTo>
                    <a:pt x="29506" y="24583"/>
                    <a:pt x="29308" y="24519"/>
                    <a:pt x="29126" y="24422"/>
                  </a:cubicBezTo>
                  <a:cubicBezTo>
                    <a:pt x="29100" y="24374"/>
                    <a:pt x="29068" y="24328"/>
                    <a:pt x="29032" y="24288"/>
                  </a:cubicBezTo>
                  <a:cubicBezTo>
                    <a:pt x="26794" y="21773"/>
                    <a:pt x="26734" y="18263"/>
                    <a:pt x="26291" y="15100"/>
                  </a:cubicBezTo>
                  <a:cubicBezTo>
                    <a:pt x="25902" y="12320"/>
                    <a:pt x="25246" y="9526"/>
                    <a:pt x="23961" y="7013"/>
                  </a:cubicBezTo>
                  <a:cubicBezTo>
                    <a:pt x="21748" y="2690"/>
                    <a:pt x="17675" y="1"/>
                    <a:pt x="128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2068925" y="2865800"/>
              <a:ext cx="105300" cy="69600"/>
            </a:xfrm>
            <a:custGeom>
              <a:rect b="b" l="l" r="r" t="t"/>
              <a:pathLst>
                <a:path extrusionOk="0" h="2784" w="4212">
                  <a:moveTo>
                    <a:pt x="3482" y="0"/>
                  </a:moveTo>
                  <a:cubicBezTo>
                    <a:pt x="2939" y="0"/>
                    <a:pt x="2396" y="490"/>
                    <a:pt x="1954" y="759"/>
                  </a:cubicBezTo>
                  <a:cubicBezTo>
                    <a:pt x="1329" y="1139"/>
                    <a:pt x="695" y="1545"/>
                    <a:pt x="234" y="2122"/>
                  </a:cubicBezTo>
                  <a:cubicBezTo>
                    <a:pt x="0" y="2412"/>
                    <a:pt x="185" y="2783"/>
                    <a:pt x="532" y="2783"/>
                  </a:cubicBezTo>
                  <a:cubicBezTo>
                    <a:pt x="559" y="2783"/>
                    <a:pt x="586" y="2781"/>
                    <a:pt x="615" y="2776"/>
                  </a:cubicBezTo>
                  <a:cubicBezTo>
                    <a:pt x="1386" y="2652"/>
                    <a:pt x="2084" y="2269"/>
                    <a:pt x="2756" y="1890"/>
                  </a:cubicBezTo>
                  <a:cubicBezTo>
                    <a:pt x="3380" y="1539"/>
                    <a:pt x="4085" y="1332"/>
                    <a:pt x="4181" y="556"/>
                  </a:cubicBezTo>
                  <a:cubicBezTo>
                    <a:pt x="4211" y="317"/>
                    <a:pt x="3998" y="143"/>
                    <a:pt x="3808" y="65"/>
                  </a:cubicBezTo>
                  <a:cubicBezTo>
                    <a:pt x="3700" y="20"/>
                    <a:pt x="3591" y="0"/>
                    <a:pt x="3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1930200" y="2690700"/>
              <a:ext cx="86325" cy="85700"/>
            </a:xfrm>
            <a:custGeom>
              <a:rect b="b" l="l" r="r" t="t"/>
              <a:pathLst>
                <a:path extrusionOk="0" h="3428" w="3453">
                  <a:moveTo>
                    <a:pt x="2611" y="1"/>
                  </a:moveTo>
                  <a:cubicBezTo>
                    <a:pt x="1961" y="1"/>
                    <a:pt x="1579" y="599"/>
                    <a:pt x="1173" y="1082"/>
                  </a:cubicBezTo>
                  <a:cubicBezTo>
                    <a:pt x="755" y="1577"/>
                    <a:pt x="213" y="2115"/>
                    <a:pt x="67" y="2763"/>
                  </a:cubicBezTo>
                  <a:cubicBezTo>
                    <a:pt x="0" y="3057"/>
                    <a:pt x="228" y="3428"/>
                    <a:pt x="540" y="3428"/>
                  </a:cubicBezTo>
                  <a:cubicBezTo>
                    <a:pt x="591" y="3428"/>
                    <a:pt x="645" y="3418"/>
                    <a:pt x="700" y="3395"/>
                  </a:cubicBezTo>
                  <a:cubicBezTo>
                    <a:pt x="1327" y="3145"/>
                    <a:pt x="1768" y="2617"/>
                    <a:pt x="2258" y="2168"/>
                  </a:cubicBezTo>
                  <a:cubicBezTo>
                    <a:pt x="2801" y="1672"/>
                    <a:pt x="3452" y="1318"/>
                    <a:pt x="3319" y="483"/>
                  </a:cubicBezTo>
                  <a:cubicBezTo>
                    <a:pt x="3285" y="276"/>
                    <a:pt x="3064" y="73"/>
                    <a:pt x="2863" y="29"/>
                  </a:cubicBezTo>
                  <a:cubicBezTo>
                    <a:pt x="2775" y="10"/>
                    <a:pt x="2691" y="1"/>
                    <a:pt x="26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1699200" y="2536600"/>
              <a:ext cx="54050" cy="112525"/>
            </a:xfrm>
            <a:custGeom>
              <a:rect b="b" l="l" r="r" t="t"/>
              <a:pathLst>
                <a:path extrusionOk="0" h="4501" w="2162">
                  <a:moveTo>
                    <a:pt x="1045" y="1"/>
                  </a:moveTo>
                  <a:cubicBezTo>
                    <a:pt x="625" y="1"/>
                    <a:pt x="229" y="224"/>
                    <a:pt x="162" y="722"/>
                  </a:cubicBezTo>
                  <a:cubicBezTo>
                    <a:pt x="24" y="1733"/>
                    <a:pt x="1" y="2910"/>
                    <a:pt x="339" y="3886"/>
                  </a:cubicBezTo>
                  <a:cubicBezTo>
                    <a:pt x="484" y="4307"/>
                    <a:pt x="817" y="4501"/>
                    <a:pt x="1151" y="4501"/>
                  </a:cubicBezTo>
                  <a:cubicBezTo>
                    <a:pt x="1570" y="4501"/>
                    <a:pt x="1989" y="4197"/>
                    <a:pt x="2040" y="3656"/>
                  </a:cubicBezTo>
                  <a:cubicBezTo>
                    <a:pt x="2122" y="2782"/>
                    <a:pt x="2101" y="1869"/>
                    <a:pt x="2137" y="988"/>
                  </a:cubicBezTo>
                  <a:cubicBezTo>
                    <a:pt x="2161" y="367"/>
                    <a:pt x="1584"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1404800" y="2616275"/>
              <a:ext cx="97125" cy="109750"/>
            </a:xfrm>
            <a:custGeom>
              <a:rect b="b" l="l" r="r" t="t"/>
              <a:pathLst>
                <a:path extrusionOk="0" h="4390" w="3885">
                  <a:moveTo>
                    <a:pt x="1207" y="0"/>
                  </a:moveTo>
                  <a:cubicBezTo>
                    <a:pt x="598" y="0"/>
                    <a:pt x="1" y="458"/>
                    <a:pt x="257" y="1181"/>
                  </a:cubicBezTo>
                  <a:cubicBezTo>
                    <a:pt x="513" y="1899"/>
                    <a:pt x="1101" y="2464"/>
                    <a:pt x="1573" y="3055"/>
                  </a:cubicBezTo>
                  <a:cubicBezTo>
                    <a:pt x="1980" y="3567"/>
                    <a:pt x="2454" y="4230"/>
                    <a:pt x="3130" y="4375"/>
                  </a:cubicBezTo>
                  <a:cubicBezTo>
                    <a:pt x="3177" y="4385"/>
                    <a:pt x="3223" y="4390"/>
                    <a:pt x="3267" y="4390"/>
                  </a:cubicBezTo>
                  <a:cubicBezTo>
                    <a:pt x="3562" y="4390"/>
                    <a:pt x="3760" y="4170"/>
                    <a:pt x="3799" y="3864"/>
                  </a:cubicBezTo>
                  <a:cubicBezTo>
                    <a:pt x="3885" y="3209"/>
                    <a:pt x="3428" y="2551"/>
                    <a:pt x="3102" y="2015"/>
                  </a:cubicBezTo>
                  <a:cubicBezTo>
                    <a:pt x="2751" y="1436"/>
                    <a:pt x="2414" y="663"/>
                    <a:pt x="1888" y="232"/>
                  </a:cubicBezTo>
                  <a:cubicBezTo>
                    <a:pt x="1695" y="73"/>
                    <a:pt x="1450" y="0"/>
                    <a:pt x="1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1275700" y="2779650"/>
              <a:ext cx="103675" cy="78150"/>
            </a:xfrm>
            <a:custGeom>
              <a:rect b="b" l="l" r="r" t="t"/>
              <a:pathLst>
                <a:path extrusionOk="0" h="3126" w="4147">
                  <a:moveTo>
                    <a:pt x="1220" y="1"/>
                  </a:moveTo>
                  <a:cubicBezTo>
                    <a:pt x="626" y="1"/>
                    <a:pt x="38" y="406"/>
                    <a:pt x="17" y="1053"/>
                  </a:cubicBezTo>
                  <a:cubicBezTo>
                    <a:pt x="1" y="1549"/>
                    <a:pt x="288" y="1961"/>
                    <a:pt x="751" y="2122"/>
                  </a:cubicBezTo>
                  <a:cubicBezTo>
                    <a:pt x="815" y="2145"/>
                    <a:pt x="882" y="2156"/>
                    <a:pt x="948" y="2156"/>
                  </a:cubicBezTo>
                  <a:cubicBezTo>
                    <a:pt x="1042" y="2156"/>
                    <a:pt x="1135" y="2134"/>
                    <a:pt x="1220" y="2089"/>
                  </a:cubicBezTo>
                  <a:cubicBezTo>
                    <a:pt x="1570" y="2266"/>
                    <a:pt x="1904" y="2538"/>
                    <a:pt x="2241" y="2703"/>
                  </a:cubicBezTo>
                  <a:cubicBezTo>
                    <a:pt x="2660" y="2908"/>
                    <a:pt x="3070" y="3126"/>
                    <a:pt x="3523" y="3126"/>
                  </a:cubicBezTo>
                  <a:cubicBezTo>
                    <a:pt x="3622" y="3126"/>
                    <a:pt x="3723" y="3115"/>
                    <a:pt x="3826" y="3092"/>
                  </a:cubicBezTo>
                  <a:cubicBezTo>
                    <a:pt x="3986" y="3056"/>
                    <a:pt x="4147" y="2866"/>
                    <a:pt x="4128" y="2695"/>
                  </a:cubicBezTo>
                  <a:cubicBezTo>
                    <a:pt x="4060" y="2060"/>
                    <a:pt x="3606" y="1605"/>
                    <a:pt x="3154" y="1179"/>
                  </a:cubicBezTo>
                  <a:cubicBezTo>
                    <a:pt x="2707" y="758"/>
                    <a:pt x="2142" y="199"/>
                    <a:pt x="1535" y="40"/>
                  </a:cubicBezTo>
                  <a:cubicBezTo>
                    <a:pt x="1432" y="14"/>
                    <a:pt x="1326" y="1"/>
                    <a:pt x="1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1183375" y="3054325"/>
              <a:ext cx="119000" cy="52650"/>
            </a:xfrm>
            <a:custGeom>
              <a:rect b="b" l="l" r="r" t="t"/>
              <a:pathLst>
                <a:path extrusionOk="0" h="2106" w="4760">
                  <a:moveTo>
                    <a:pt x="1892" y="0"/>
                  </a:moveTo>
                  <a:cubicBezTo>
                    <a:pt x="1362" y="0"/>
                    <a:pt x="847" y="94"/>
                    <a:pt x="440" y="469"/>
                  </a:cubicBezTo>
                  <a:cubicBezTo>
                    <a:pt x="1" y="875"/>
                    <a:pt x="111" y="1671"/>
                    <a:pt x="632" y="1953"/>
                  </a:cubicBezTo>
                  <a:cubicBezTo>
                    <a:pt x="740" y="2013"/>
                    <a:pt x="856" y="2058"/>
                    <a:pt x="976" y="2087"/>
                  </a:cubicBezTo>
                  <a:cubicBezTo>
                    <a:pt x="1030" y="2099"/>
                    <a:pt x="1087" y="2105"/>
                    <a:pt x="1144" y="2105"/>
                  </a:cubicBezTo>
                  <a:cubicBezTo>
                    <a:pt x="1335" y="2105"/>
                    <a:pt x="1535" y="2038"/>
                    <a:pt x="1690" y="1919"/>
                  </a:cubicBezTo>
                  <a:cubicBezTo>
                    <a:pt x="1885" y="1862"/>
                    <a:pt x="2126" y="1848"/>
                    <a:pt x="2361" y="1848"/>
                  </a:cubicBezTo>
                  <a:cubicBezTo>
                    <a:pt x="2570" y="1848"/>
                    <a:pt x="2774" y="1859"/>
                    <a:pt x="2935" y="1860"/>
                  </a:cubicBezTo>
                  <a:cubicBezTo>
                    <a:pt x="2975" y="1860"/>
                    <a:pt x="3014" y="1860"/>
                    <a:pt x="3053" y="1860"/>
                  </a:cubicBezTo>
                  <a:cubicBezTo>
                    <a:pt x="3549" y="1860"/>
                    <a:pt x="3976" y="1832"/>
                    <a:pt x="4440" y="1595"/>
                  </a:cubicBezTo>
                  <a:cubicBezTo>
                    <a:pt x="4759" y="1434"/>
                    <a:pt x="4743" y="1025"/>
                    <a:pt x="4545" y="787"/>
                  </a:cubicBezTo>
                  <a:cubicBezTo>
                    <a:pt x="4041" y="187"/>
                    <a:pt x="3299" y="100"/>
                    <a:pt x="2558" y="36"/>
                  </a:cubicBezTo>
                  <a:cubicBezTo>
                    <a:pt x="2338" y="17"/>
                    <a:pt x="2113" y="0"/>
                    <a:pt x="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1314050" y="3248700"/>
              <a:ext cx="98775" cy="64475"/>
            </a:xfrm>
            <a:custGeom>
              <a:rect b="b" l="l" r="r" t="t"/>
              <a:pathLst>
                <a:path extrusionOk="0" h="2579" w="3951">
                  <a:moveTo>
                    <a:pt x="2812" y="1"/>
                  </a:moveTo>
                  <a:cubicBezTo>
                    <a:pt x="1894" y="1"/>
                    <a:pt x="657" y="799"/>
                    <a:pt x="321" y="1329"/>
                  </a:cubicBezTo>
                  <a:cubicBezTo>
                    <a:pt x="0" y="1834"/>
                    <a:pt x="437" y="2578"/>
                    <a:pt x="1007" y="2578"/>
                  </a:cubicBezTo>
                  <a:cubicBezTo>
                    <a:pt x="1086" y="2578"/>
                    <a:pt x="1166" y="2564"/>
                    <a:pt x="1248" y="2534"/>
                  </a:cubicBezTo>
                  <a:cubicBezTo>
                    <a:pt x="1845" y="2311"/>
                    <a:pt x="2377" y="1860"/>
                    <a:pt x="2943" y="1553"/>
                  </a:cubicBezTo>
                  <a:cubicBezTo>
                    <a:pt x="3265" y="1379"/>
                    <a:pt x="3950" y="930"/>
                    <a:pt x="3688" y="462"/>
                  </a:cubicBezTo>
                  <a:cubicBezTo>
                    <a:pt x="3502" y="131"/>
                    <a:pt x="3183" y="1"/>
                    <a:pt x="28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1496975" y="3428975"/>
              <a:ext cx="61225" cy="72000"/>
            </a:xfrm>
            <a:custGeom>
              <a:rect b="b" l="l" r="r" t="t"/>
              <a:pathLst>
                <a:path extrusionOk="0" h="2880" w="2449">
                  <a:moveTo>
                    <a:pt x="2119" y="1"/>
                  </a:moveTo>
                  <a:cubicBezTo>
                    <a:pt x="2109" y="1"/>
                    <a:pt x="2100" y="1"/>
                    <a:pt x="2091" y="2"/>
                  </a:cubicBezTo>
                  <a:cubicBezTo>
                    <a:pt x="1563" y="75"/>
                    <a:pt x="1368" y="307"/>
                    <a:pt x="1058" y="718"/>
                  </a:cubicBezTo>
                  <a:cubicBezTo>
                    <a:pt x="810" y="1044"/>
                    <a:pt x="580" y="1384"/>
                    <a:pt x="363" y="1730"/>
                  </a:cubicBezTo>
                  <a:cubicBezTo>
                    <a:pt x="1" y="2314"/>
                    <a:pt x="567" y="2880"/>
                    <a:pt x="1092" y="2880"/>
                  </a:cubicBezTo>
                  <a:cubicBezTo>
                    <a:pt x="1324" y="2880"/>
                    <a:pt x="1548" y="2769"/>
                    <a:pt x="1680" y="2500"/>
                  </a:cubicBezTo>
                  <a:cubicBezTo>
                    <a:pt x="1875" y="2106"/>
                    <a:pt x="2047" y="1703"/>
                    <a:pt x="2206" y="1294"/>
                  </a:cubicBezTo>
                  <a:cubicBezTo>
                    <a:pt x="2392" y="820"/>
                    <a:pt x="2449" y="531"/>
                    <a:pt x="2236" y="62"/>
                  </a:cubicBezTo>
                  <a:cubicBezTo>
                    <a:pt x="2214" y="15"/>
                    <a:pt x="2165" y="1"/>
                    <a:pt x="2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1677700" y="3454750"/>
              <a:ext cx="45950" cy="107825"/>
            </a:xfrm>
            <a:custGeom>
              <a:rect b="b" l="l" r="r" t="t"/>
              <a:pathLst>
                <a:path extrusionOk="0" h="4313" w="1838">
                  <a:moveTo>
                    <a:pt x="1525" y="1"/>
                  </a:moveTo>
                  <a:cubicBezTo>
                    <a:pt x="1486" y="1"/>
                    <a:pt x="1447" y="10"/>
                    <a:pt x="1414" y="28"/>
                  </a:cubicBezTo>
                  <a:cubicBezTo>
                    <a:pt x="279" y="682"/>
                    <a:pt x="1" y="2576"/>
                    <a:pt x="171" y="3753"/>
                  </a:cubicBezTo>
                  <a:cubicBezTo>
                    <a:pt x="227" y="4140"/>
                    <a:pt x="529" y="4313"/>
                    <a:pt x="850" y="4313"/>
                  </a:cubicBezTo>
                  <a:cubicBezTo>
                    <a:pt x="1261" y="4313"/>
                    <a:pt x="1705" y="4029"/>
                    <a:pt x="1701" y="3547"/>
                  </a:cubicBezTo>
                  <a:cubicBezTo>
                    <a:pt x="1697" y="2933"/>
                    <a:pt x="1623" y="2341"/>
                    <a:pt x="1680" y="1724"/>
                  </a:cubicBezTo>
                  <a:cubicBezTo>
                    <a:pt x="1728" y="1194"/>
                    <a:pt x="1837" y="692"/>
                    <a:pt x="1744" y="163"/>
                  </a:cubicBezTo>
                  <a:cubicBezTo>
                    <a:pt x="1727" y="58"/>
                    <a:pt x="1624" y="1"/>
                    <a:pt x="1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2090625" y="3077850"/>
              <a:ext cx="104925" cy="44025"/>
            </a:xfrm>
            <a:custGeom>
              <a:rect b="b" l="l" r="r" t="t"/>
              <a:pathLst>
                <a:path extrusionOk="0" h="1761" w="4197">
                  <a:moveTo>
                    <a:pt x="2036" y="0"/>
                  </a:moveTo>
                  <a:cubicBezTo>
                    <a:pt x="1290" y="0"/>
                    <a:pt x="519" y="155"/>
                    <a:pt x="137" y="693"/>
                  </a:cubicBezTo>
                  <a:cubicBezTo>
                    <a:pt x="0" y="884"/>
                    <a:pt x="97" y="1204"/>
                    <a:pt x="299" y="1309"/>
                  </a:cubicBezTo>
                  <a:cubicBezTo>
                    <a:pt x="566" y="1448"/>
                    <a:pt x="847" y="1456"/>
                    <a:pt x="1135" y="1456"/>
                  </a:cubicBezTo>
                  <a:cubicBezTo>
                    <a:pt x="1169" y="1456"/>
                    <a:pt x="1204" y="1456"/>
                    <a:pt x="1238" y="1456"/>
                  </a:cubicBezTo>
                  <a:cubicBezTo>
                    <a:pt x="1326" y="1456"/>
                    <a:pt x="1413" y="1456"/>
                    <a:pt x="1502" y="1461"/>
                  </a:cubicBezTo>
                  <a:cubicBezTo>
                    <a:pt x="1943" y="1486"/>
                    <a:pt x="2372" y="1595"/>
                    <a:pt x="2795" y="1722"/>
                  </a:cubicBezTo>
                  <a:cubicBezTo>
                    <a:pt x="2881" y="1748"/>
                    <a:pt x="2963" y="1760"/>
                    <a:pt x="3041" y="1760"/>
                  </a:cubicBezTo>
                  <a:cubicBezTo>
                    <a:pt x="3899" y="1760"/>
                    <a:pt x="4196" y="288"/>
                    <a:pt x="3238" y="115"/>
                  </a:cubicBezTo>
                  <a:cubicBezTo>
                    <a:pt x="2902" y="54"/>
                    <a:pt x="2474" y="0"/>
                    <a:pt x="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35"/>
          <p:cNvGrpSpPr/>
          <p:nvPr/>
        </p:nvGrpSpPr>
        <p:grpSpPr>
          <a:xfrm>
            <a:off x="5138035" y="2385451"/>
            <a:ext cx="679839" cy="489887"/>
            <a:chOff x="5310875" y="337375"/>
            <a:chExt cx="916225" cy="660225"/>
          </a:xfrm>
        </p:grpSpPr>
        <p:sp>
          <p:nvSpPr>
            <p:cNvPr id="267" name="Google Shape;267;p35"/>
            <p:cNvSpPr/>
            <p:nvPr/>
          </p:nvSpPr>
          <p:spPr>
            <a:xfrm>
              <a:off x="5310875" y="337375"/>
              <a:ext cx="916225" cy="660225"/>
            </a:xfrm>
            <a:custGeom>
              <a:rect b="b" l="l" r="r" t="t"/>
              <a:pathLst>
                <a:path extrusionOk="0" h="26409" w="36649">
                  <a:moveTo>
                    <a:pt x="22990" y="1502"/>
                  </a:moveTo>
                  <a:cubicBezTo>
                    <a:pt x="24636" y="1502"/>
                    <a:pt x="26251" y="1775"/>
                    <a:pt x="27734" y="2504"/>
                  </a:cubicBezTo>
                  <a:cubicBezTo>
                    <a:pt x="34704" y="5931"/>
                    <a:pt x="35360" y="15588"/>
                    <a:pt x="28935" y="19943"/>
                  </a:cubicBezTo>
                  <a:cubicBezTo>
                    <a:pt x="28675" y="20118"/>
                    <a:pt x="28439" y="20497"/>
                    <a:pt x="28574" y="20826"/>
                  </a:cubicBezTo>
                  <a:cubicBezTo>
                    <a:pt x="29254" y="22480"/>
                    <a:pt x="30274" y="23815"/>
                    <a:pt x="31605" y="24830"/>
                  </a:cubicBezTo>
                  <a:cubicBezTo>
                    <a:pt x="29557" y="24651"/>
                    <a:pt x="27668" y="23543"/>
                    <a:pt x="26518" y="21715"/>
                  </a:cubicBezTo>
                  <a:cubicBezTo>
                    <a:pt x="26364" y="21470"/>
                    <a:pt x="26128" y="21352"/>
                    <a:pt x="25885" y="21352"/>
                  </a:cubicBezTo>
                  <a:cubicBezTo>
                    <a:pt x="25695" y="21352"/>
                    <a:pt x="25502" y="21424"/>
                    <a:pt x="25338" y="21563"/>
                  </a:cubicBezTo>
                  <a:cubicBezTo>
                    <a:pt x="22839" y="23686"/>
                    <a:pt x="19493" y="24773"/>
                    <a:pt x="16164" y="24773"/>
                  </a:cubicBezTo>
                  <a:cubicBezTo>
                    <a:pt x="11835" y="24773"/>
                    <a:pt x="7535" y="22936"/>
                    <a:pt x="5160" y="19152"/>
                  </a:cubicBezTo>
                  <a:cubicBezTo>
                    <a:pt x="2622" y="15107"/>
                    <a:pt x="4899" y="10120"/>
                    <a:pt x="7851" y="6959"/>
                  </a:cubicBezTo>
                  <a:cubicBezTo>
                    <a:pt x="8283" y="6499"/>
                    <a:pt x="8743" y="6066"/>
                    <a:pt x="9230" y="5662"/>
                  </a:cubicBezTo>
                  <a:cubicBezTo>
                    <a:pt x="11347" y="4267"/>
                    <a:pt x="13707" y="3260"/>
                    <a:pt x="16182" y="2604"/>
                  </a:cubicBezTo>
                  <a:cubicBezTo>
                    <a:pt x="18320" y="2038"/>
                    <a:pt x="20684" y="1502"/>
                    <a:pt x="22990" y="1502"/>
                  </a:cubicBezTo>
                  <a:close/>
                  <a:moveTo>
                    <a:pt x="22921" y="0"/>
                  </a:moveTo>
                  <a:cubicBezTo>
                    <a:pt x="20883" y="0"/>
                    <a:pt x="18812" y="363"/>
                    <a:pt x="16843" y="849"/>
                  </a:cubicBezTo>
                  <a:cubicBezTo>
                    <a:pt x="15554" y="1167"/>
                    <a:pt x="14293" y="1584"/>
                    <a:pt x="13082" y="2104"/>
                  </a:cubicBezTo>
                  <a:cubicBezTo>
                    <a:pt x="6225" y="4767"/>
                    <a:pt x="1" y="12892"/>
                    <a:pt x="3814" y="19616"/>
                  </a:cubicBezTo>
                  <a:cubicBezTo>
                    <a:pt x="6346" y="24082"/>
                    <a:pt x="11197" y="26196"/>
                    <a:pt x="16102" y="26196"/>
                  </a:cubicBezTo>
                  <a:cubicBezTo>
                    <a:pt x="19536" y="26196"/>
                    <a:pt x="22996" y="25160"/>
                    <a:pt x="25706" y="23169"/>
                  </a:cubicBezTo>
                  <a:cubicBezTo>
                    <a:pt x="27286" y="25232"/>
                    <a:pt x="29698" y="26409"/>
                    <a:pt x="32242" y="26409"/>
                  </a:cubicBezTo>
                  <a:cubicBezTo>
                    <a:pt x="32931" y="26409"/>
                    <a:pt x="33630" y="26323"/>
                    <a:pt x="34324" y="26144"/>
                  </a:cubicBezTo>
                  <a:cubicBezTo>
                    <a:pt x="35137" y="25935"/>
                    <a:pt x="34984" y="24910"/>
                    <a:pt x="34324" y="24641"/>
                  </a:cubicBezTo>
                  <a:cubicBezTo>
                    <a:pt x="32541" y="23914"/>
                    <a:pt x="31137" y="22589"/>
                    <a:pt x="30302" y="20875"/>
                  </a:cubicBezTo>
                  <a:cubicBezTo>
                    <a:pt x="36648" y="16007"/>
                    <a:pt x="36480" y="6187"/>
                    <a:pt x="29567" y="1774"/>
                  </a:cubicBezTo>
                  <a:cubicBezTo>
                    <a:pt x="27529" y="473"/>
                    <a:pt x="25246" y="0"/>
                    <a:pt x="229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5603850" y="729950"/>
              <a:ext cx="44325" cy="37875"/>
            </a:xfrm>
            <a:custGeom>
              <a:rect b="b" l="l" r="r" t="t"/>
              <a:pathLst>
                <a:path extrusionOk="0" h="1515" w="1773">
                  <a:moveTo>
                    <a:pt x="894" y="0"/>
                  </a:moveTo>
                  <a:cubicBezTo>
                    <a:pt x="405" y="0"/>
                    <a:pt x="1" y="547"/>
                    <a:pt x="280" y="1044"/>
                  </a:cubicBezTo>
                  <a:cubicBezTo>
                    <a:pt x="405" y="1267"/>
                    <a:pt x="569" y="1455"/>
                    <a:pt x="836" y="1501"/>
                  </a:cubicBezTo>
                  <a:cubicBezTo>
                    <a:pt x="890" y="1510"/>
                    <a:pt x="942" y="1514"/>
                    <a:pt x="992" y="1514"/>
                  </a:cubicBezTo>
                  <a:cubicBezTo>
                    <a:pt x="1457" y="1514"/>
                    <a:pt x="1772" y="1142"/>
                    <a:pt x="1689" y="648"/>
                  </a:cubicBezTo>
                  <a:cubicBezTo>
                    <a:pt x="1644" y="385"/>
                    <a:pt x="1454" y="215"/>
                    <a:pt x="1232" y="91"/>
                  </a:cubicBezTo>
                  <a:cubicBezTo>
                    <a:pt x="1120" y="28"/>
                    <a:pt x="1004" y="0"/>
                    <a:pt x="8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5700025" y="697375"/>
              <a:ext cx="60225" cy="53675"/>
            </a:xfrm>
            <a:custGeom>
              <a:rect b="b" l="l" r="r" t="t"/>
              <a:pathLst>
                <a:path extrusionOk="0" h="2147" w="2409">
                  <a:moveTo>
                    <a:pt x="1180" y="1"/>
                  </a:moveTo>
                  <a:cubicBezTo>
                    <a:pt x="1097" y="1"/>
                    <a:pt x="1013" y="11"/>
                    <a:pt x="927" y="34"/>
                  </a:cubicBezTo>
                  <a:cubicBezTo>
                    <a:pt x="386" y="183"/>
                    <a:pt x="0" y="802"/>
                    <a:pt x="178" y="1352"/>
                  </a:cubicBezTo>
                  <a:cubicBezTo>
                    <a:pt x="321" y="1795"/>
                    <a:pt x="742" y="2147"/>
                    <a:pt x="1208" y="2147"/>
                  </a:cubicBezTo>
                  <a:cubicBezTo>
                    <a:pt x="1303" y="2147"/>
                    <a:pt x="1399" y="2132"/>
                    <a:pt x="1495" y="2101"/>
                  </a:cubicBezTo>
                  <a:cubicBezTo>
                    <a:pt x="2043" y="1923"/>
                    <a:pt x="2408" y="1365"/>
                    <a:pt x="2244" y="783"/>
                  </a:cubicBezTo>
                  <a:cubicBezTo>
                    <a:pt x="2231" y="741"/>
                    <a:pt x="2219" y="700"/>
                    <a:pt x="2209" y="658"/>
                  </a:cubicBezTo>
                  <a:cubicBezTo>
                    <a:pt x="2137" y="379"/>
                    <a:pt x="1900" y="141"/>
                    <a:pt x="1621" y="69"/>
                  </a:cubicBezTo>
                  <a:cubicBezTo>
                    <a:pt x="1473" y="32"/>
                    <a:pt x="1328" y="1"/>
                    <a:pt x="1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5785025" y="670025"/>
              <a:ext cx="64550" cy="50050"/>
            </a:xfrm>
            <a:custGeom>
              <a:rect b="b" l="l" r="r" t="t"/>
              <a:pathLst>
                <a:path extrusionOk="0" h="2002" w="2582">
                  <a:moveTo>
                    <a:pt x="1291" y="1"/>
                  </a:moveTo>
                  <a:cubicBezTo>
                    <a:pt x="3" y="1"/>
                    <a:pt x="1" y="2002"/>
                    <a:pt x="1291" y="2002"/>
                  </a:cubicBezTo>
                  <a:cubicBezTo>
                    <a:pt x="2579" y="2002"/>
                    <a:pt x="2581" y="1"/>
                    <a:pt x="12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5887850" y="638500"/>
              <a:ext cx="56125" cy="43525"/>
            </a:xfrm>
            <a:custGeom>
              <a:rect b="b" l="l" r="r" t="t"/>
              <a:pathLst>
                <a:path extrusionOk="0" h="1741" w="2245">
                  <a:moveTo>
                    <a:pt x="1123" y="1"/>
                  </a:moveTo>
                  <a:cubicBezTo>
                    <a:pt x="0" y="1"/>
                    <a:pt x="0" y="1741"/>
                    <a:pt x="1123" y="1741"/>
                  </a:cubicBezTo>
                  <a:cubicBezTo>
                    <a:pt x="2242" y="1741"/>
                    <a:pt x="2244"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5"/>
          <p:cNvSpPr/>
          <p:nvPr/>
        </p:nvSpPr>
        <p:spPr>
          <a:xfrm>
            <a:off x="5188898" y="3568998"/>
            <a:ext cx="578112" cy="572717"/>
          </a:xfrm>
          <a:custGeom>
            <a:rect b="b" l="l" r="r" t="t"/>
            <a:pathLst>
              <a:path extrusionOk="0" h="28980" w="29253">
                <a:moveTo>
                  <a:pt x="14143" y="2700"/>
                </a:moveTo>
                <a:lnTo>
                  <a:pt x="14143" y="2701"/>
                </a:lnTo>
                <a:cubicBezTo>
                  <a:pt x="14382" y="2879"/>
                  <a:pt x="14610" y="3071"/>
                  <a:pt x="14826" y="3275"/>
                </a:cubicBezTo>
                <a:cubicBezTo>
                  <a:pt x="16631" y="4989"/>
                  <a:pt x="17613" y="7527"/>
                  <a:pt x="17512" y="9952"/>
                </a:cubicBezTo>
                <a:cubicBezTo>
                  <a:pt x="16350" y="9553"/>
                  <a:pt x="15139" y="9334"/>
                  <a:pt x="13946" y="9334"/>
                </a:cubicBezTo>
                <a:cubicBezTo>
                  <a:pt x="13767" y="9334"/>
                  <a:pt x="13588" y="9339"/>
                  <a:pt x="13409" y="9349"/>
                </a:cubicBezTo>
                <a:cubicBezTo>
                  <a:pt x="12636" y="9391"/>
                  <a:pt x="11849" y="9550"/>
                  <a:pt x="11078" y="9803"/>
                </a:cubicBezTo>
                <a:cubicBezTo>
                  <a:pt x="11026" y="7418"/>
                  <a:pt x="12076" y="4911"/>
                  <a:pt x="13651" y="3031"/>
                </a:cubicBezTo>
                <a:cubicBezTo>
                  <a:pt x="13812" y="2912"/>
                  <a:pt x="13976" y="2804"/>
                  <a:pt x="14143" y="2700"/>
                </a:cubicBezTo>
                <a:close/>
                <a:moveTo>
                  <a:pt x="13886" y="10716"/>
                </a:moveTo>
                <a:cubicBezTo>
                  <a:pt x="14821" y="10716"/>
                  <a:pt x="15765" y="10856"/>
                  <a:pt x="16686" y="11136"/>
                </a:cubicBezTo>
                <a:cubicBezTo>
                  <a:pt x="16903" y="11202"/>
                  <a:pt x="17115" y="11275"/>
                  <a:pt x="17324" y="11354"/>
                </a:cubicBezTo>
                <a:cubicBezTo>
                  <a:pt x="16955" y="12973"/>
                  <a:pt x="16048" y="14448"/>
                  <a:pt x="14512" y="15473"/>
                </a:cubicBezTo>
                <a:cubicBezTo>
                  <a:pt x="14486" y="15490"/>
                  <a:pt x="14459" y="15506"/>
                  <a:pt x="14432" y="15523"/>
                </a:cubicBezTo>
                <a:cubicBezTo>
                  <a:pt x="13538" y="14957"/>
                  <a:pt x="12753" y="14234"/>
                  <a:pt x="12162" y="13355"/>
                </a:cubicBezTo>
                <a:cubicBezTo>
                  <a:pt x="11692" y="12657"/>
                  <a:pt x="11390" y="11899"/>
                  <a:pt x="11225" y="11110"/>
                </a:cubicBezTo>
                <a:cubicBezTo>
                  <a:pt x="12088" y="10847"/>
                  <a:pt x="12983" y="10716"/>
                  <a:pt x="13886" y="10716"/>
                </a:cubicBezTo>
                <a:close/>
                <a:moveTo>
                  <a:pt x="18312" y="1537"/>
                </a:moveTo>
                <a:cubicBezTo>
                  <a:pt x="20093" y="1537"/>
                  <a:pt x="21942" y="2089"/>
                  <a:pt x="23631" y="3166"/>
                </a:cubicBezTo>
                <a:cubicBezTo>
                  <a:pt x="27706" y="5766"/>
                  <a:pt x="28613" y="11589"/>
                  <a:pt x="24959" y="14979"/>
                </a:cubicBezTo>
                <a:cubicBezTo>
                  <a:pt x="24699" y="15219"/>
                  <a:pt x="24420" y="15438"/>
                  <a:pt x="24127" y="15635"/>
                </a:cubicBezTo>
                <a:cubicBezTo>
                  <a:pt x="23065" y="13370"/>
                  <a:pt x="21068" y="11550"/>
                  <a:pt x="18752" y="10457"/>
                </a:cubicBezTo>
                <a:cubicBezTo>
                  <a:pt x="19023" y="7350"/>
                  <a:pt x="17700" y="4138"/>
                  <a:pt x="15330" y="2098"/>
                </a:cubicBezTo>
                <a:cubicBezTo>
                  <a:pt x="16271" y="1722"/>
                  <a:pt x="17280" y="1537"/>
                  <a:pt x="18312" y="1537"/>
                </a:cubicBezTo>
                <a:close/>
                <a:moveTo>
                  <a:pt x="9622" y="1191"/>
                </a:moveTo>
                <a:cubicBezTo>
                  <a:pt x="10716" y="1191"/>
                  <a:pt x="11799" y="1430"/>
                  <a:pt x="12794" y="1893"/>
                </a:cubicBezTo>
                <a:cubicBezTo>
                  <a:pt x="11658" y="2800"/>
                  <a:pt x="10851" y="4091"/>
                  <a:pt x="10636" y="5807"/>
                </a:cubicBezTo>
                <a:cubicBezTo>
                  <a:pt x="10620" y="5931"/>
                  <a:pt x="10693" y="6020"/>
                  <a:pt x="10792" y="6065"/>
                </a:cubicBezTo>
                <a:cubicBezTo>
                  <a:pt x="10315" y="7423"/>
                  <a:pt x="10088" y="8858"/>
                  <a:pt x="10132" y="10167"/>
                </a:cubicBezTo>
                <a:cubicBezTo>
                  <a:pt x="7489" y="11328"/>
                  <a:pt x="5198" y="13597"/>
                  <a:pt x="4538" y="16234"/>
                </a:cubicBezTo>
                <a:lnTo>
                  <a:pt x="4538" y="16235"/>
                </a:lnTo>
                <a:cubicBezTo>
                  <a:pt x="3803" y="15782"/>
                  <a:pt x="3172" y="15179"/>
                  <a:pt x="2686" y="14467"/>
                </a:cubicBezTo>
                <a:cubicBezTo>
                  <a:pt x="535" y="11329"/>
                  <a:pt x="1003" y="6440"/>
                  <a:pt x="3533" y="3553"/>
                </a:cubicBezTo>
                <a:cubicBezTo>
                  <a:pt x="3546" y="3555"/>
                  <a:pt x="3559" y="3556"/>
                  <a:pt x="3573" y="3556"/>
                </a:cubicBezTo>
                <a:cubicBezTo>
                  <a:pt x="3623" y="3556"/>
                  <a:pt x="3673" y="3543"/>
                  <a:pt x="3717" y="3516"/>
                </a:cubicBezTo>
                <a:cubicBezTo>
                  <a:pt x="5532" y="2476"/>
                  <a:pt x="6944" y="1344"/>
                  <a:pt x="9136" y="1207"/>
                </a:cubicBezTo>
                <a:cubicBezTo>
                  <a:pt x="9298" y="1196"/>
                  <a:pt x="9460" y="1191"/>
                  <a:pt x="9622" y="1191"/>
                </a:cubicBezTo>
                <a:close/>
                <a:moveTo>
                  <a:pt x="18507" y="11885"/>
                </a:moveTo>
                <a:cubicBezTo>
                  <a:pt x="20445" y="12900"/>
                  <a:pt x="21976" y="14481"/>
                  <a:pt x="22813" y="16335"/>
                </a:cubicBezTo>
                <a:cubicBezTo>
                  <a:pt x="21780" y="16759"/>
                  <a:pt x="20647" y="16964"/>
                  <a:pt x="19504" y="16964"/>
                </a:cubicBezTo>
                <a:cubicBezTo>
                  <a:pt x="18187" y="16964"/>
                  <a:pt x="16856" y="16692"/>
                  <a:pt x="15649" y="16169"/>
                </a:cubicBezTo>
                <a:cubicBezTo>
                  <a:pt x="16800" y="15293"/>
                  <a:pt x="17727" y="14157"/>
                  <a:pt x="18254" y="12714"/>
                </a:cubicBezTo>
                <a:lnTo>
                  <a:pt x="18254" y="12715"/>
                </a:lnTo>
                <a:cubicBezTo>
                  <a:pt x="18352" y="12443"/>
                  <a:pt x="18438" y="12166"/>
                  <a:pt x="18507" y="11885"/>
                </a:cubicBezTo>
                <a:close/>
                <a:moveTo>
                  <a:pt x="10357" y="11801"/>
                </a:moveTo>
                <a:cubicBezTo>
                  <a:pt x="10814" y="13567"/>
                  <a:pt x="11948" y="15027"/>
                  <a:pt x="13414" y="16108"/>
                </a:cubicBezTo>
                <a:lnTo>
                  <a:pt x="13414" y="16109"/>
                </a:lnTo>
                <a:cubicBezTo>
                  <a:pt x="11937" y="16849"/>
                  <a:pt x="10221" y="17287"/>
                  <a:pt x="8552" y="17287"/>
                </a:cubicBezTo>
                <a:cubicBezTo>
                  <a:pt x="7559" y="17287"/>
                  <a:pt x="6583" y="17132"/>
                  <a:pt x="5684" y="16794"/>
                </a:cubicBezTo>
                <a:cubicBezTo>
                  <a:pt x="6276" y="14376"/>
                  <a:pt x="8033" y="12813"/>
                  <a:pt x="10357" y="11801"/>
                </a:cubicBezTo>
                <a:close/>
                <a:moveTo>
                  <a:pt x="14597" y="16860"/>
                </a:moveTo>
                <a:cubicBezTo>
                  <a:pt x="16211" y="17742"/>
                  <a:pt x="18071" y="18226"/>
                  <a:pt x="19836" y="18239"/>
                </a:cubicBezTo>
                <a:cubicBezTo>
                  <a:pt x="19855" y="18239"/>
                  <a:pt x="19875" y="18239"/>
                  <a:pt x="19894" y="18239"/>
                </a:cubicBezTo>
                <a:cubicBezTo>
                  <a:pt x="21057" y="18239"/>
                  <a:pt x="22193" y="17983"/>
                  <a:pt x="23243" y="17533"/>
                </a:cubicBezTo>
                <a:lnTo>
                  <a:pt x="23243" y="17533"/>
                </a:lnTo>
                <a:cubicBezTo>
                  <a:pt x="23754" y="19405"/>
                  <a:pt x="23580" y="21466"/>
                  <a:pt x="22464" y="23460"/>
                </a:cubicBezTo>
                <a:cubicBezTo>
                  <a:pt x="20882" y="26284"/>
                  <a:pt x="18005" y="27654"/>
                  <a:pt x="15044" y="27654"/>
                </a:cubicBezTo>
                <a:cubicBezTo>
                  <a:pt x="13094" y="27654"/>
                  <a:pt x="11108" y="27060"/>
                  <a:pt x="9432" y="25894"/>
                </a:cubicBezTo>
                <a:cubicBezTo>
                  <a:pt x="7730" y="24710"/>
                  <a:pt x="6408" y="22914"/>
                  <a:pt x="5813" y="20917"/>
                </a:cubicBezTo>
                <a:cubicBezTo>
                  <a:pt x="5908" y="20794"/>
                  <a:pt x="5926" y="20630"/>
                  <a:pt x="5860" y="20490"/>
                </a:cubicBezTo>
                <a:lnTo>
                  <a:pt x="5860" y="20490"/>
                </a:lnTo>
                <a:lnTo>
                  <a:pt x="5861" y="20491"/>
                </a:lnTo>
                <a:cubicBezTo>
                  <a:pt x="5707" y="20141"/>
                  <a:pt x="5589" y="19777"/>
                  <a:pt x="5511" y="19402"/>
                </a:cubicBezTo>
                <a:cubicBezTo>
                  <a:pt x="5467" y="18994"/>
                  <a:pt x="5455" y="18582"/>
                  <a:pt x="5478" y="18171"/>
                </a:cubicBezTo>
                <a:cubicBezTo>
                  <a:pt x="5480" y="18134"/>
                  <a:pt x="5485" y="18100"/>
                  <a:pt x="5488" y="18063"/>
                </a:cubicBezTo>
                <a:cubicBezTo>
                  <a:pt x="6301" y="18358"/>
                  <a:pt x="7183" y="18520"/>
                  <a:pt x="8115" y="18520"/>
                </a:cubicBezTo>
                <a:cubicBezTo>
                  <a:pt x="8208" y="18520"/>
                  <a:pt x="8302" y="18518"/>
                  <a:pt x="8396" y="18515"/>
                </a:cubicBezTo>
                <a:cubicBezTo>
                  <a:pt x="10491" y="18442"/>
                  <a:pt x="12735" y="17924"/>
                  <a:pt x="14597" y="16860"/>
                </a:cubicBezTo>
                <a:close/>
                <a:moveTo>
                  <a:pt x="9193" y="1"/>
                </a:moveTo>
                <a:cubicBezTo>
                  <a:pt x="6999" y="1"/>
                  <a:pt x="4863" y="714"/>
                  <a:pt x="3713" y="2437"/>
                </a:cubicBezTo>
                <a:cubicBezTo>
                  <a:pt x="1187" y="4294"/>
                  <a:pt x="0" y="7949"/>
                  <a:pt x="275" y="10991"/>
                </a:cubicBezTo>
                <a:cubicBezTo>
                  <a:pt x="530" y="13822"/>
                  <a:pt x="2073" y="16256"/>
                  <a:pt x="4353" y="17543"/>
                </a:cubicBezTo>
                <a:cubicBezTo>
                  <a:pt x="4334" y="18048"/>
                  <a:pt x="4379" y="18553"/>
                  <a:pt x="4485" y="19048"/>
                </a:cubicBezTo>
                <a:cubicBezTo>
                  <a:pt x="4501" y="20156"/>
                  <a:pt x="4704" y="21244"/>
                  <a:pt x="5099" y="22206"/>
                </a:cubicBezTo>
                <a:cubicBezTo>
                  <a:pt x="6782" y="26306"/>
                  <a:pt x="10993" y="28980"/>
                  <a:pt x="15346" y="28980"/>
                </a:cubicBezTo>
                <a:cubicBezTo>
                  <a:pt x="16130" y="28980"/>
                  <a:pt x="16918" y="28893"/>
                  <a:pt x="17698" y="28712"/>
                </a:cubicBezTo>
                <a:cubicBezTo>
                  <a:pt x="22311" y="27642"/>
                  <a:pt x="25477" y="22829"/>
                  <a:pt x="24876" y="18171"/>
                </a:cubicBezTo>
                <a:cubicBezTo>
                  <a:pt x="24815" y="17713"/>
                  <a:pt x="24717" y="17260"/>
                  <a:pt x="24582" y="16818"/>
                </a:cubicBezTo>
                <a:cubicBezTo>
                  <a:pt x="26550" y="15547"/>
                  <a:pt x="28024" y="13524"/>
                  <a:pt x="28441" y="11154"/>
                </a:cubicBezTo>
                <a:cubicBezTo>
                  <a:pt x="29253" y="6545"/>
                  <a:pt x="26353" y="2608"/>
                  <a:pt x="22191" y="938"/>
                </a:cubicBezTo>
                <a:cubicBezTo>
                  <a:pt x="20987" y="455"/>
                  <a:pt x="19607" y="199"/>
                  <a:pt x="18228" y="199"/>
                </a:cubicBezTo>
                <a:cubicBezTo>
                  <a:pt x="16729" y="199"/>
                  <a:pt x="15231" y="502"/>
                  <a:pt x="13964" y="1145"/>
                </a:cubicBezTo>
                <a:cubicBezTo>
                  <a:pt x="12626" y="428"/>
                  <a:pt x="10892" y="1"/>
                  <a:pt x="9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idx="2" type="title"/>
          </p:nvPr>
        </p:nvSpPr>
        <p:spPr>
          <a:xfrm>
            <a:off x="3778200" y="1403800"/>
            <a:ext cx="1587600" cy="10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278" name="Google Shape;278;p36"/>
          <p:cNvPicPr preferRelativeResize="0"/>
          <p:nvPr/>
        </p:nvPicPr>
        <p:blipFill rotWithShape="1">
          <a:blip r:embed="rId3">
            <a:alphaModFix amt="86000"/>
          </a:blip>
          <a:srcRect b="0" l="0" r="0" t="0"/>
          <a:stretch/>
        </p:blipFill>
        <p:spPr>
          <a:xfrm rot="1344117">
            <a:off x="3823925" y="1324475"/>
            <a:ext cx="1496149" cy="1160650"/>
          </a:xfrm>
          <a:prstGeom prst="rect">
            <a:avLst/>
          </a:prstGeom>
          <a:noFill/>
          <a:ln>
            <a:noFill/>
          </a:ln>
        </p:spPr>
      </p:pic>
      <p:pic>
        <p:nvPicPr>
          <p:cNvPr id="279" name="Google Shape;279;p36"/>
          <p:cNvPicPr preferRelativeResize="0"/>
          <p:nvPr/>
        </p:nvPicPr>
        <p:blipFill rotWithShape="1">
          <a:blip r:embed="rId4">
            <a:alphaModFix/>
          </a:blip>
          <a:srcRect b="21025" l="0" r="8892" t="16970"/>
          <a:stretch/>
        </p:blipFill>
        <p:spPr>
          <a:xfrm rot="10800000">
            <a:off x="833700" y="1225600"/>
            <a:ext cx="2036850" cy="810276"/>
          </a:xfrm>
          <a:prstGeom prst="rect">
            <a:avLst/>
          </a:prstGeom>
          <a:noFill/>
          <a:ln>
            <a:noFill/>
          </a:ln>
        </p:spPr>
      </p:pic>
      <p:pic>
        <p:nvPicPr>
          <p:cNvPr id="280" name="Google Shape;280;p36"/>
          <p:cNvPicPr preferRelativeResize="0"/>
          <p:nvPr/>
        </p:nvPicPr>
        <p:blipFill rotWithShape="1">
          <a:blip r:embed="rId5">
            <a:alphaModFix/>
          </a:blip>
          <a:srcRect b="18300" l="0" r="8892" t="16734"/>
          <a:stretch/>
        </p:blipFill>
        <p:spPr>
          <a:xfrm rot="10800000">
            <a:off x="833700" y="1737957"/>
            <a:ext cx="2036850" cy="846042"/>
          </a:xfrm>
          <a:prstGeom prst="rect">
            <a:avLst/>
          </a:prstGeom>
          <a:noFill/>
          <a:ln>
            <a:noFill/>
          </a:ln>
        </p:spPr>
      </p:pic>
      <p:sp>
        <p:nvSpPr>
          <p:cNvPr id="281" name="Google Shape;281;p36"/>
          <p:cNvSpPr txBox="1"/>
          <p:nvPr>
            <p:ph type="title"/>
          </p:nvPr>
        </p:nvSpPr>
        <p:spPr>
          <a:xfrm>
            <a:off x="2260075" y="3008100"/>
            <a:ext cx="4729500" cy="8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Nuisance</a:t>
            </a:r>
            <a:r>
              <a:rPr lang="en"/>
              <a:t> Variables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idx="8" type="title"/>
          </p:nvPr>
        </p:nvSpPr>
        <p:spPr>
          <a:xfrm>
            <a:off x="718975" y="711175"/>
            <a:ext cx="333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Nuisance Variable?</a:t>
            </a:r>
            <a:endParaRPr/>
          </a:p>
        </p:txBody>
      </p:sp>
      <p:pic>
        <p:nvPicPr>
          <p:cNvPr id="287" name="Google Shape;287;p37"/>
          <p:cNvPicPr preferRelativeResize="0"/>
          <p:nvPr/>
        </p:nvPicPr>
        <p:blipFill>
          <a:blip r:embed="rId3">
            <a:alphaModFix/>
          </a:blip>
          <a:stretch>
            <a:fillRect/>
          </a:stretch>
        </p:blipFill>
        <p:spPr>
          <a:xfrm rot="-695467">
            <a:off x="5116249" y="2450643"/>
            <a:ext cx="1323877" cy="1547814"/>
          </a:xfrm>
          <a:prstGeom prst="rect">
            <a:avLst/>
          </a:prstGeom>
          <a:noFill/>
          <a:ln>
            <a:noFill/>
          </a:ln>
          <a:effectLst>
            <a:outerShdw blurRad="57150" rotWithShape="0" algn="bl" dir="5400000" dist="19050">
              <a:srgbClr val="000000">
                <a:alpha val="50000"/>
              </a:srgbClr>
            </a:outerShdw>
          </a:effectLst>
        </p:spPr>
      </p:pic>
      <p:sp>
        <p:nvSpPr>
          <p:cNvPr id="288" name="Google Shape;288;p37"/>
          <p:cNvSpPr txBox="1"/>
          <p:nvPr>
            <p:ph idx="4" type="title"/>
          </p:nvPr>
        </p:nvSpPr>
        <p:spPr>
          <a:xfrm rot="-695454">
            <a:off x="5339527" y="3089646"/>
            <a:ext cx="1019797" cy="614007"/>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dk2"/>
                </a:solidFill>
                <a:latin typeface="Anonymous Pro"/>
                <a:ea typeface="Anonymous Pro"/>
                <a:cs typeface="Anonymous Pro"/>
                <a:sym typeface="Anonymous Pro"/>
              </a:rPr>
              <a:t>Order of Reaction Tests</a:t>
            </a:r>
            <a:endParaRPr sz="1600">
              <a:solidFill>
                <a:schemeClr val="dk2"/>
              </a:solidFill>
              <a:latin typeface="Anonymous Pro"/>
              <a:ea typeface="Anonymous Pro"/>
              <a:cs typeface="Anonymous Pro"/>
              <a:sym typeface="Anonymous Pro"/>
            </a:endParaRPr>
          </a:p>
        </p:txBody>
      </p:sp>
      <p:sp>
        <p:nvSpPr>
          <p:cNvPr id="289" name="Google Shape;289;p37"/>
          <p:cNvSpPr txBox="1"/>
          <p:nvPr>
            <p:ph type="title"/>
          </p:nvPr>
        </p:nvSpPr>
        <p:spPr>
          <a:xfrm>
            <a:off x="933925" y="2010025"/>
            <a:ext cx="2885400" cy="488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NUISANCE VARIABLE</a:t>
            </a:r>
            <a:endParaRPr/>
          </a:p>
        </p:txBody>
      </p:sp>
      <p:sp>
        <p:nvSpPr>
          <p:cNvPr id="290" name="Google Shape;290;p37"/>
          <p:cNvSpPr txBox="1"/>
          <p:nvPr>
            <p:ph idx="1" type="subTitle"/>
          </p:nvPr>
        </p:nvSpPr>
        <p:spPr>
          <a:xfrm>
            <a:off x="800975" y="2498431"/>
            <a:ext cx="3256200" cy="1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Any potential source of variability that can distort the effects of the conditions in an experiment</a:t>
            </a:r>
            <a:endParaRPr/>
          </a:p>
        </p:txBody>
      </p:sp>
      <p:sp>
        <p:nvSpPr>
          <p:cNvPr id="291" name="Google Shape;291;p37"/>
          <p:cNvSpPr/>
          <p:nvPr/>
        </p:nvSpPr>
        <p:spPr>
          <a:xfrm>
            <a:off x="800975" y="2104825"/>
            <a:ext cx="298800" cy="298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txBox="1"/>
          <p:nvPr>
            <p:ph idx="8" type="title"/>
          </p:nvPr>
        </p:nvSpPr>
        <p:spPr>
          <a:xfrm>
            <a:off x="5086525" y="714150"/>
            <a:ext cx="325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 Nuisance Variables Did we Have to Consider in Our Experiment?</a:t>
            </a:r>
            <a:endParaRPr sz="2000"/>
          </a:p>
        </p:txBody>
      </p:sp>
      <p:pic>
        <p:nvPicPr>
          <p:cNvPr id="293" name="Google Shape;293;p37"/>
          <p:cNvPicPr preferRelativeResize="0"/>
          <p:nvPr/>
        </p:nvPicPr>
        <p:blipFill>
          <a:blip r:embed="rId3">
            <a:alphaModFix/>
          </a:blip>
          <a:stretch>
            <a:fillRect/>
          </a:stretch>
        </p:blipFill>
        <p:spPr>
          <a:xfrm rot="-21191">
            <a:off x="6698224" y="1645442"/>
            <a:ext cx="1323877" cy="1547817"/>
          </a:xfrm>
          <a:prstGeom prst="rect">
            <a:avLst/>
          </a:prstGeom>
          <a:noFill/>
          <a:ln>
            <a:noFill/>
          </a:ln>
          <a:effectLst>
            <a:outerShdw blurRad="57150" rotWithShape="0" algn="bl" dir="5400000" dist="19050">
              <a:srgbClr val="000000">
                <a:alpha val="50000"/>
              </a:srgbClr>
            </a:outerShdw>
          </a:effectLst>
        </p:spPr>
      </p:pic>
      <p:sp>
        <p:nvSpPr>
          <p:cNvPr id="294" name="Google Shape;294;p37"/>
          <p:cNvSpPr txBox="1"/>
          <p:nvPr>
            <p:ph idx="4" type="title"/>
          </p:nvPr>
        </p:nvSpPr>
        <p:spPr>
          <a:xfrm rot="-22428">
            <a:off x="6713486" y="2218871"/>
            <a:ext cx="1333528" cy="63661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dk2"/>
                </a:solidFill>
                <a:latin typeface="Anonymous Pro"/>
                <a:ea typeface="Anonymous Pro"/>
                <a:cs typeface="Anonymous Pro"/>
                <a:sym typeface="Anonymous Pro"/>
              </a:rPr>
              <a:t>Human variability</a:t>
            </a:r>
            <a:endParaRPr sz="1600">
              <a:solidFill>
                <a:schemeClr val="dk2"/>
              </a:solidFill>
              <a:latin typeface="Anonymous Pro"/>
              <a:ea typeface="Anonymous Pro"/>
              <a:cs typeface="Anonymous Pro"/>
              <a:sym typeface="Anonymou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tebook Lesson by Slidesgo">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